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58" r:id="rId3"/>
    <p:sldId id="552" r:id="rId4"/>
    <p:sldId id="259" r:id="rId5"/>
    <p:sldId id="551" r:id="rId6"/>
    <p:sldId id="559" r:id="rId7"/>
    <p:sldId id="261" r:id="rId8"/>
    <p:sldId id="260" r:id="rId9"/>
    <p:sldId id="262" r:id="rId10"/>
    <p:sldId id="263" r:id="rId11"/>
    <p:sldId id="558" r:id="rId12"/>
    <p:sldId id="560" r:id="rId13"/>
    <p:sldId id="561" r:id="rId14"/>
    <p:sldId id="264" r:id="rId15"/>
    <p:sldId id="265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00"/>
    <p:restoredTop sz="95833"/>
  </p:normalViewPr>
  <p:slideViewPr>
    <p:cSldViewPr snapToGrid="0">
      <p:cViewPr varScale="1">
        <p:scale>
          <a:sx n="84" d="100"/>
          <a:sy n="84" d="100"/>
        </p:scale>
        <p:origin x="184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26D02A-F60A-FB22-FC92-2EBAA8C29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A0546A-D4B7-DA95-93E9-1EA397281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6C49BF-1CF0-F567-53FD-E37D6BF92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08/10/2022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A7C767-1C3F-9259-436F-520C9AF59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20F879-4397-584E-0353-DA2836C1A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4503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663523-ACD6-D708-D63A-3F5C813F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87D3AD7-AEA9-4D08-E888-5AB5AA744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E6406D-7E96-8779-ED9C-24C3B493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08/10/2022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B9BCA2-2A9F-CFF9-14DD-94E70C7EB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F1F050-1AA8-52DA-70BA-6178982A0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836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7F68C3A-3416-9BB9-1395-7366E8128C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CAFDE33-7F53-69FE-8046-57B3535F94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EAE895-7668-B22D-602D-891DEBA15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08/10/2022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CD1DFA-7536-F19B-F3FC-19B781EDA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E7DA1D-275B-F24B-D2A5-ED194F24B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742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3287D9-4DBD-8492-4F94-E31430E6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B96EDE-41A5-C228-56DF-AF2CCCA4D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4BD94C-7BCD-FC5B-4FF8-0C2F9FA1C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08/10/2022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CAA62A-B1CE-E0D7-95F7-F32A51D60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6B8351-5FE5-9736-889D-077170740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654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2A5EB4-958D-113E-ED85-320DC0D3B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336FC8-5336-1ECD-C012-8D4E57CAD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E269B6-F8F3-0C79-CA96-2EDCAB312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08/10/2022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03CE64-BEA7-E734-25CD-FCEA3C9D3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258BA1-8A4A-F6B5-1F1F-C53424BB4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0544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5444F6-A56A-2CCF-3EC5-DF271E89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C34ADA-A4BF-81A5-4820-CC1755E47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EA8C779-411B-A8B9-CFAB-5D199E129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100205D-1B1E-1B84-8AAE-A0BD96BF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08/10/2022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289BFDB-4F0A-C7F8-199D-37E3D7CB8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1773458-3C83-DA00-96DB-AD16DD4D3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6155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768C9F-1CB9-0C56-9FA2-80C7B786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75D8F3-E307-BE14-6659-65275F3A3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71CEDFD-0316-A07C-A2F7-DC85FCF8E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D669CB2-D6B9-E5FA-B081-DE67035E2E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388F018-7E46-2E63-F681-EF4E3C35BE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37192BA-E169-CC35-C8BD-C7CA30A5F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08/10/2022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A9C8920-2938-AE72-9606-0A63B24CF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CD24EC1-EB25-FC65-12B4-1F0F7E7F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3927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DDF8E9-156F-E306-3DEA-80355F22B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BFDBBA-5011-9B23-E304-23CE6D52A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08/10/2022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D00B8E-5CB6-C0CF-81D4-E1729D1BD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3C72F94-E97F-9547-4B1A-3ACC1BA5D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2524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13714AA-B960-D8F0-43A5-9530D1A1D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08/10/2022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4BD50C-6D8B-1415-375F-2F9BC24CB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485E7B-5182-3C26-64A3-8FB2CE50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319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328A2B-E9F4-980C-8265-1C40B33E1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9CC6CE-A9E0-66CC-B12F-6B66F2776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8A6A1E-5F4A-0376-3162-4D3911520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F83E34D-7ECD-6C75-F6F4-FF1BA943A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08/10/2022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F4B2B6-41DA-645F-D084-0974153F3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86405E-B787-F6FD-C676-5921251EE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8275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ADDF70-C080-008B-D2CA-7E7BBEF9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7146B49-3DB4-0C54-913B-BE1E43186B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CA95458-24B0-E173-48F7-819637022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772191-AAAE-3A8B-CA3B-8ACB4BF4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08/10/2022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8BB7E3-C6E4-E36F-D22C-32A15F7FD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F2EB050-85B8-B309-9B57-482E232B3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3460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F47C8CF-32E3-7E73-E0A7-C0580373C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E5CE6D-85FC-8370-E4C1-613A49AF9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5B0EA5-D582-6A80-8C81-0B10D8DA4F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8B46C-E093-DA4B-8094-FA98166A77FF}" type="datetimeFigureOut">
              <a:rPr lang="fr-FR" smtClean="0"/>
              <a:t>08/10/2022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747170-219A-C1CE-667D-A4ED2AC10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A9657B-5C09-E24A-9648-A9F25A6BA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811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image" Target="../media/image40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7" Type="http://schemas.openxmlformats.org/officeDocument/2006/relationships/image" Target="../media/image12.png"/><Relationship Id="rId2" Type="http://schemas.openxmlformats.org/officeDocument/2006/relationships/image" Target="../media/image51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41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20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5" Type="http://schemas.openxmlformats.org/officeDocument/2006/relationships/image" Target="../media/image10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10" Type="http://schemas.openxmlformats.org/officeDocument/2006/relationships/image" Target="../media/image110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8.svg"/><Relationship Id="rId9" Type="http://schemas.openxmlformats.org/officeDocument/2006/relationships/image" Target="../media/image10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12" Type="http://schemas.openxmlformats.org/officeDocument/2006/relationships/image" Target="../media/image130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CC0BE7-C810-3A4E-B74F-DB062569BA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5400" dirty="0" err="1"/>
              <a:t>Zero</a:t>
            </a:r>
            <a:r>
              <a:rPr lang="fr-FR" sz="5400" dirty="0"/>
              <a:t>-Shot </a:t>
            </a:r>
            <a:r>
              <a:rPr lang="fr-FR" sz="5400" dirty="0" err="1"/>
              <a:t>Video</a:t>
            </a:r>
            <a:r>
              <a:rPr lang="fr-FR" sz="5400" dirty="0"/>
              <a:t> Question </a:t>
            </a:r>
            <a:r>
              <a:rPr lang="fr-FR" sz="5400" dirty="0" err="1"/>
              <a:t>Answering</a:t>
            </a:r>
            <a:r>
              <a:rPr lang="fr-FR" sz="5400" dirty="0"/>
              <a:t> via </a:t>
            </a:r>
            <a:r>
              <a:rPr lang="fr-FR" sz="5400" dirty="0" err="1"/>
              <a:t>Frozen</a:t>
            </a:r>
            <a:r>
              <a:rPr lang="fr-FR" sz="5400" dirty="0"/>
              <a:t> </a:t>
            </a:r>
            <a:r>
              <a:rPr lang="fr-FR" sz="5400" dirty="0" err="1"/>
              <a:t>Bidirectional</a:t>
            </a:r>
            <a:r>
              <a:rPr lang="fr-FR" sz="5400" dirty="0"/>
              <a:t> </a:t>
            </a:r>
            <a:r>
              <a:rPr lang="fr-FR" sz="5400" dirty="0" err="1"/>
              <a:t>Language</a:t>
            </a:r>
            <a:r>
              <a:rPr lang="fr-FR" sz="5400" dirty="0"/>
              <a:t> </a:t>
            </a:r>
            <a:r>
              <a:rPr lang="fr-FR" sz="5400" dirty="0" err="1"/>
              <a:t>Models</a:t>
            </a:r>
            <a:endParaRPr lang="fr-FR" sz="5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D79136-675D-9D4E-B70F-21059A66D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7E43-0CAD-AA40-B26D-53E1F69DCF56}" type="slidenum">
              <a:rPr lang="fr-FR" smtClean="0"/>
              <a:t>1</a:t>
            </a:fld>
            <a:endParaRPr lang="fr-FR"/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03C6CE14-1586-01CF-A843-27C140C05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fr-FR" dirty="0"/>
              <a:t>Antoine Yang, Antoine </a:t>
            </a:r>
            <a:r>
              <a:rPr lang="fr-FR" dirty="0" err="1"/>
              <a:t>Miech</a:t>
            </a:r>
            <a:r>
              <a:rPr lang="fr-FR" dirty="0"/>
              <a:t>, Josef </a:t>
            </a:r>
            <a:r>
              <a:rPr lang="fr-FR" dirty="0" err="1"/>
              <a:t>Sivic</a:t>
            </a:r>
            <a:r>
              <a:rPr lang="fr-FR" dirty="0"/>
              <a:t>, Ivan Laptev, </a:t>
            </a:r>
            <a:r>
              <a:rPr lang="fr-FR" dirty="0" err="1"/>
              <a:t>Cordelia</a:t>
            </a:r>
            <a:r>
              <a:rPr lang="fr-FR" dirty="0"/>
              <a:t> Schmid</a:t>
            </a:r>
          </a:p>
          <a:p>
            <a:r>
              <a:rPr lang="fr-FR" dirty="0"/>
              <a:t>Project page: https://</a:t>
            </a:r>
            <a:r>
              <a:rPr lang="fr-FR" dirty="0" err="1"/>
              <a:t>antoyang.github.io</a:t>
            </a:r>
            <a:r>
              <a:rPr lang="fr-FR" dirty="0"/>
              <a:t>/</a:t>
            </a:r>
            <a:r>
              <a:rPr lang="fr-FR" dirty="0" err="1"/>
              <a:t>frozenbilm.html</a:t>
            </a:r>
            <a:endParaRPr lang="fr-FR" dirty="0"/>
          </a:p>
          <a:p>
            <a:r>
              <a:rPr lang="fr-FR" dirty="0"/>
              <a:t>Paper: https://</a:t>
            </a:r>
            <a:r>
              <a:rPr lang="fr-FR" dirty="0" err="1"/>
              <a:t>arxiv.org</a:t>
            </a:r>
            <a:r>
              <a:rPr lang="fr-FR" dirty="0"/>
              <a:t>/abs/2206.08155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3D76E33-4147-6481-8306-F4974F2F6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29" y="5556999"/>
            <a:ext cx="2196113" cy="95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3DC10FC-03C3-C198-A8C3-196D6F352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726" y="5453069"/>
            <a:ext cx="2994788" cy="113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67CC99F3-7F03-92A8-B424-B3F8B29F6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398" y="5519505"/>
            <a:ext cx="1993919" cy="99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DeepMind · GitHub">
            <a:extLst>
              <a:ext uri="{FF2B5EF4-FFF2-40B4-BE49-F238E27FC236}">
                <a16:creationId xmlns:a16="http://schemas.microsoft.com/office/drawing/2014/main" id="{C8CB05F4-FFB6-C6EE-9208-AA776EC91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201" y="5522279"/>
            <a:ext cx="994186" cy="99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964F33E-A738-EF26-1344-98A166B4A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7720" y="0"/>
            <a:ext cx="2884678" cy="129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8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4000"/>
    </mc:Choice>
    <mc:Fallback>
      <p:transition advTm="14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399428-8E53-70F0-5581-0F134BC9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Zero</a:t>
            </a:r>
            <a:r>
              <a:rPr lang="fr-FR" dirty="0"/>
              <a:t>-shot quantitative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3FD88668-6B38-BD2A-4F48-8398B5F81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171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err="1"/>
              <a:t>SoTA</a:t>
            </a:r>
            <a:r>
              <a:rPr lang="fr-FR" sz="2000" dirty="0"/>
              <a:t> on 8 </a:t>
            </a:r>
            <a:r>
              <a:rPr lang="fr-FR" sz="2000" dirty="0" err="1"/>
              <a:t>datasets</a:t>
            </a:r>
            <a:r>
              <a:rPr lang="fr-FR" sz="2000" dirty="0"/>
              <a:t> </a:t>
            </a:r>
            <a:r>
              <a:rPr lang="fr-FR" sz="2000" dirty="0" err="1"/>
              <a:t>spanning</a:t>
            </a:r>
            <a:r>
              <a:rPr lang="fr-FR" sz="2000" dirty="0"/>
              <a:t> </a:t>
            </a:r>
            <a:r>
              <a:rPr lang="fr-FR" sz="2000" dirty="0" err="1"/>
              <a:t>video-conditioned</a:t>
            </a:r>
            <a:r>
              <a:rPr lang="fr-FR" sz="2000" dirty="0"/>
              <a:t> </a:t>
            </a:r>
            <a:r>
              <a:rPr lang="fr-FR" sz="2000" dirty="0" err="1"/>
              <a:t>fill</a:t>
            </a:r>
            <a:r>
              <a:rPr lang="fr-FR" sz="2000" dirty="0"/>
              <a:t>-in-the-</a:t>
            </a:r>
            <a:r>
              <a:rPr lang="fr-FR" sz="2000" dirty="0" err="1"/>
              <a:t>blank</a:t>
            </a:r>
            <a:r>
              <a:rPr lang="fr-FR" sz="2000" dirty="0"/>
              <a:t>, open-</a:t>
            </a:r>
            <a:r>
              <a:rPr lang="fr-FR" sz="2000" dirty="0" err="1"/>
              <a:t>ended</a:t>
            </a:r>
            <a:r>
              <a:rPr lang="fr-FR" sz="2000" dirty="0"/>
              <a:t> </a:t>
            </a:r>
            <a:r>
              <a:rPr lang="fr-FR" sz="2000" dirty="0" err="1"/>
              <a:t>VideoQA</a:t>
            </a:r>
            <a:r>
              <a:rPr lang="fr-FR" sz="2000" dirty="0"/>
              <a:t> and multiple-</a:t>
            </a:r>
            <a:r>
              <a:rPr lang="fr-FR" sz="2000" dirty="0" err="1"/>
              <a:t>choice</a:t>
            </a:r>
            <a:r>
              <a:rPr lang="fr-FR" sz="2000" dirty="0"/>
              <a:t> </a:t>
            </a:r>
            <a:r>
              <a:rPr lang="fr-FR" sz="2000" dirty="0" err="1"/>
              <a:t>VideoQA</a:t>
            </a:r>
            <a:r>
              <a:rPr lang="fr-FR" sz="2000" dirty="0"/>
              <a:t>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461C9B7-8AD7-5772-FE33-9865984EE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09028"/>
            <a:ext cx="10515601" cy="220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13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000">
        <p:fade/>
      </p:transition>
    </mc:Choice>
    <mc:Fallback>
      <p:transition spd="med" advTm="1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A4C3D1-BC68-D2C2-2A2C-86554D7F6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Zero</a:t>
            </a:r>
            <a:r>
              <a:rPr lang="fr-FR" dirty="0"/>
              <a:t>-shot qualitative </a:t>
            </a:r>
            <a:r>
              <a:rPr lang="fr-FR" dirty="0" err="1"/>
              <a:t>results</a:t>
            </a:r>
            <a:r>
              <a:rPr lang="fr-FR" dirty="0"/>
              <a:t> (open-</a:t>
            </a:r>
            <a:r>
              <a:rPr lang="fr-FR" dirty="0" err="1"/>
              <a:t>ended</a:t>
            </a:r>
            <a:r>
              <a:rPr lang="fr-FR" dirty="0"/>
              <a:t>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4AE8D19-3EA9-3EA4-87A8-6DEA249FA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03" y="1992143"/>
            <a:ext cx="3526400" cy="1983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993316-3173-30D9-03BA-C504049B71FA}"/>
              </a:ext>
            </a:extLst>
          </p:cNvPr>
          <p:cNvSpPr/>
          <p:nvPr/>
        </p:nvSpPr>
        <p:spPr>
          <a:xfrm>
            <a:off x="4129503" y="3975743"/>
            <a:ext cx="3609363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/>
              <a:t>Question: </a:t>
            </a:r>
            <a:r>
              <a:rPr lang="fr-FR" dirty="0" err="1"/>
              <a:t>What</a:t>
            </a:r>
            <a:r>
              <a:rPr lang="fr-FR" dirty="0"/>
              <a:t> item </a:t>
            </a:r>
            <a:r>
              <a:rPr lang="fr-FR" dirty="0" err="1"/>
              <a:t>hanging</a:t>
            </a:r>
            <a:r>
              <a:rPr lang="fr-FR" dirty="0"/>
              <a:t> on</a:t>
            </a:r>
            <a:br>
              <a:rPr lang="fr-FR" sz="2000" dirty="0"/>
            </a:br>
            <a:r>
              <a:rPr lang="fr-FR" dirty="0"/>
              <a:t>the </a:t>
            </a:r>
            <a:r>
              <a:rPr lang="fr-FR" dirty="0" err="1"/>
              <a:t>wall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a </a:t>
            </a:r>
            <a:r>
              <a:rPr lang="fr-FR" dirty="0" err="1"/>
              <a:t>tree</a:t>
            </a:r>
            <a:r>
              <a:rPr lang="fr-FR" dirty="0"/>
              <a:t>?</a:t>
            </a:r>
          </a:p>
          <a:p>
            <a:r>
              <a:rPr lang="fr-FR" sz="2000" b="1" dirty="0"/>
              <a:t>GT </a:t>
            </a:r>
            <a:r>
              <a:rPr lang="fr-FR" sz="2000" b="1" dirty="0" err="1"/>
              <a:t>answer</a:t>
            </a:r>
            <a:r>
              <a:rPr lang="fr-FR" sz="2000" b="1" dirty="0"/>
              <a:t>: </a:t>
            </a:r>
            <a:r>
              <a:rPr lang="fr-FR" sz="2000" dirty="0" err="1"/>
              <a:t>quilt</a:t>
            </a:r>
            <a:endParaRPr lang="fr-FR" sz="2000" dirty="0"/>
          </a:p>
          <a:p>
            <a:r>
              <a:rPr lang="fr-FR" sz="2000" b="1" dirty="0"/>
              <a:t>Just </a:t>
            </a:r>
            <a:r>
              <a:rPr lang="fr-FR" sz="2000" b="1" dirty="0" err="1"/>
              <a:t>Ask</a:t>
            </a:r>
            <a:r>
              <a:rPr lang="fr-FR" sz="2000" b="1" dirty="0"/>
              <a:t> [1]: </a:t>
            </a:r>
            <a:r>
              <a:rPr lang="fr-FR" sz="2000" dirty="0" err="1">
                <a:solidFill>
                  <a:srgbClr val="FF0000"/>
                </a:solidFill>
              </a:rPr>
              <a:t>christmas</a:t>
            </a:r>
            <a:r>
              <a:rPr lang="fr-FR" sz="2000" dirty="0">
                <a:solidFill>
                  <a:srgbClr val="FF0000"/>
                </a:solidFill>
              </a:rPr>
              <a:t> </a:t>
            </a:r>
            <a:r>
              <a:rPr lang="fr-FR" sz="2000" dirty="0" err="1">
                <a:solidFill>
                  <a:srgbClr val="FF0000"/>
                </a:solidFill>
              </a:rPr>
              <a:t>tree</a:t>
            </a:r>
            <a:endParaRPr lang="fr-FR" sz="2000" dirty="0">
              <a:solidFill>
                <a:srgbClr val="FF0000"/>
              </a:solidFill>
            </a:endParaRPr>
          </a:p>
          <a:p>
            <a:r>
              <a:rPr lang="fr-FR" sz="2000" b="1" dirty="0" err="1"/>
              <a:t>UnFrozenBiLM</a:t>
            </a:r>
            <a:r>
              <a:rPr lang="fr-FR" sz="2000" b="1" dirty="0"/>
              <a:t>: </a:t>
            </a:r>
            <a:r>
              <a:rPr lang="fr-FR" sz="2000" dirty="0" err="1">
                <a:solidFill>
                  <a:srgbClr val="FF0000"/>
                </a:solidFill>
              </a:rPr>
              <a:t>fabric</a:t>
            </a:r>
            <a:endParaRPr lang="fr-FR" sz="2000" dirty="0">
              <a:solidFill>
                <a:srgbClr val="FF0000"/>
              </a:solidFill>
            </a:endParaRPr>
          </a:p>
          <a:p>
            <a:r>
              <a:rPr lang="fr-FR" sz="2000" b="1" dirty="0" err="1"/>
              <a:t>FrozenBiLM</a:t>
            </a:r>
            <a:r>
              <a:rPr lang="fr-FR" sz="2000" b="1" dirty="0"/>
              <a:t> (</a:t>
            </a:r>
            <a:r>
              <a:rPr lang="fr-FR" sz="2000" b="1" dirty="0" err="1"/>
              <a:t>text-only</a:t>
            </a:r>
            <a:r>
              <a:rPr lang="fr-FR" sz="2000" b="1" dirty="0"/>
              <a:t>): </a:t>
            </a:r>
            <a:r>
              <a:rPr lang="fr-FR" sz="2000" dirty="0" err="1">
                <a:solidFill>
                  <a:srgbClr val="FF0000"/>
                </a:solidFill>
              </a:rPr>
              <a:t>tree</a:t>
            </a:r>
            <a:r>
              <a:rPr lang="fr-FR" sz="2000" b="1" dirty="0"/>
              <a:t> </a:t>
            </a:r>
          </a:p>
          <a:p>
            <a:r>
              <a:rPr lang="fr-FR" sz="2000" b="1" dirty="0" err="1"/>
              <a:t>FrozenBiLM</a:t>
            </a:r>
            <a:r>
              <a:rPr lang="fr-FR" sz="2000" b="1" dirty="0"/>
              <a:t>: </a:t>
            </a:r>
            <a:r>
              <a:rPr lang="fr-FR" sz="2000" dirty="0" err="1">
                <a:solidFill>
                  <a:srgbClr val="00B050"/>
                </a:solidFill>
              </a:rPr>
              <a:t>quilt</a:t>
            </a:r>
            <a:endParaRPr lang="fr-FR" sz="2000" dirty="0">
              <a:solidFill>
                <a:srgbClr val="00B050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83658B5-845B-55E1-2AD9-072D9FEB1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17" y="1970233"/>
            <a:ext cx="3609363" cy="20302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185826-DA06-886D-471E-0B899FA21E6B}"/>
              </a:ext>
            </a:extLst>
          </p:cNvPr>
          <p:cNvSpPr/>
          <p:nvPr/>
        </p:nvSpPr>
        <p:spPr>
          <a:xfrm>
            <a:off x="221798" y="4000500"/>
            <a:ext cx="3609363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/>
              <a:t>Question: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man holding at the start of the </a:t>
            </a:r>
            <a:r>
              <a:rPr lang="fr-FR" dirty="0" err="1"/>
              <a:t>video</a:t>
            </a:r>
            <a:r>
              <a:rPr lang="fr-FR" dirty="0"/>
              <a:t>?</a:t>
            </a:r>
          </a:p>
          <a:p>
            <a:r>
              <a:rPr lang="fr-FR" sz="2000" b="1" dirty="0"/>
              <a:t>GT </a:t>
            </a:r>
            <a:r>
              <a:rPr lang="fr-FR" sz="2000" b="1" dirty="0" err="1"/>
              <a:t>answer</a:t>
            </a:r>
            <a:r>
              <a:rPr lang="fr-FR" sz="2000" b="1" dirty="0"/>
              <a:t>: </a:t>
            </a:r>
            <a:r>
              <a:rPr lang="fr-FR" sz="2000" dirty="0" err="1"/>
              <a:t>guitar</a:t>
            </a:r>
            <a:r>
              <a:rPr lang="fr-FR" sz="2000" dirty="0"/>
              <a:t>, </a:t>
            </a:r>
            <a:r>
              <a:rPr lang="fr-FR" sz="2000" dirty="0" err="1"/>
              <a:t>electric</a:t>
            </a:r>
            <a:r>
              <a:rPr lang="fr-FR" sz="2000" dirty="0"/>
              <a:t> </a:t>
            </a:r>
            <a:r>
              <a:rPr lang="fr-FR" sz="2000" dirty="0" err="1"/>
              <a:t>guitar</a:t>
            </a:r>
            <a:endParaRPr lang="fr-FR" sz="2000" dirty="0"/>
          </a:p>
          <a:p>
            <a:r>
              <a:rPr lang="fr-FR" sz="2000" b="1" dirty="0"/>
              <a:t>Just </a:t>
            </a:r>
            <a:r>
              <a:rPr lang="fr-FR" sz="2000" b="1" dirty="0" err="1"/>
              <a:t>Ask</a:t>
            </a:r>
            <a:r>
              <a:rPr lang="fr-FR" sz="2000" b="1" dirty="0"/>
              <a:t> [1]:</a:t>
            </a:r>
            <a:r>
              <a:rPr lang="fr-FR" sz="2000" dirty="0">
                <a:solidFill>
                  <a:srgbClr val="FF0000"/>
                </a:solidFill>
              </a:rPr>
              <a:t> </a:t>
            </a:r>
            <a:r>
              <a:rPr lang="fr-FR" sz="2000" dirty="0" err="1">
                <a:solidFill>
                  <a:srgbClr val="FF0000"/>
                </a:solidFill>
              </a:rPr>
              <a:t>typewriter</a:t>
            </a:r>
            <a:endParaRPr lang="fr-FR" sz="2000" dirty="0">
              <a:solidFill>
                <a:srgbClr val="FF0000"/>
              </a:solidFill>
            </a:endParaRPr>
          </a:p>
          <a:p>
            <a:r>
              <a:rPr lang="fr-FR" sz="2000" b="1" dirty="0" err="1"/>
              <a:t>UnFrozenBiLM</a:t>
            </a:r>
            <a:r>
              <a:rPr lang="fr-FR" sz="2000" b="1" dirty="0"/>
              <a:t>: </a:t>
            </a:r>
            <a:r>
              <a:rPr lang="fr-FR" sz="2000" dirty="0" err="1">
                <a:solidFill>
                  <a:srgbClr val="FF0000"/>
                </a:solidFill>
              </a:rPr>
              <a:t>beer</a:t>
            </a:r>
            <a:endParaRPr lang="fr-FR" sz="2000" dirty="0">
              <a:solidFill>
                <a:srgbClr val="FF0000"/>
              </a:solidFill>
            </a:endParaRPr>
          </a:p>
          <a:p>
            <a:r>
              <a:rPr lang="fr-FR" sz="2000" b="1" dirty="0" err="1"/>
              <a:t>FrozenBiLM</a:t>
            </a:r>
            <a:r>
              <a:rPr lang="fr-FR" sz="2000" b="1" dirty="0"/>
              <a:t> (</a:t>
            </a:r>
            <a:r>
              <a:rPr lang="fr-FR" sz="2000" b="1" dirty="0" err="1"/>
              <a:t>text-only</a:t>
            </a:r>
            <a:r>
              <a:rPr lang="fr-FR" sz="2000" b="1" dirty="0"/>
              <a:t>): </a:t>
            </a:r>
            <a:r>
              <a:rPr lang="fr-FR" sz="2000" dirty="0">
                <a:solidFill>
                  <a:srgbClr val="FF0000"/>
                </a:solidFill>
              </a:rPr>
              <a:t>scissors</a:t>
            </a:r>
            <a:r>
              <a:rPr lang="fr-FR" sz="2000" b="1" dirty="0"/>
              <a:t> </a:t>
            </a:r>
          </a:p>
          <a:p>
            <a:r>
              <a:rPr lang="fr-FR" sz="2000" b="1" dirty="0" err="1"/>
              <a:t>FrozenBiLM</a:t>
            </a:r>
            <a:r>
              <a:rPr lang="fr-FR" sz="2000" b="1" dirty="0"/>
              <a:t>: </a:t>
            </a:r>
            <a:r>
              <a:rPr lang="fr-FR" sz="2000" dirty="0" err="1">
                <a:solidFill>
                  <a:srgbClr val="00B050"/>
                </a:solidFill>
              </a:rPr>
              <a:t>guitar</a:t>
            </a:r>
            <a:endParaRPr lang="fr-FR" sz="2000" dirty="0">
              <a:solidFill>
                <a:srgbClr val="00B050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0E48730-93C0-6E93-984A-F0EE5BF62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689" y="1945477"/>
            <a:ext cx="3609362" cy="20302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343E82-E316-D07D-1BED-7A74E28C3B55}"/>
              </a:ext>
            </a:extLst>
          </p:cNvPr>
          <p:cNvSpPr/>
          <p:nvPr/>
        </p:nvSpPr>
        <p:spPr>
          <a:xfrm>
            <a:off x="7995726" y="3975743"/>
            <a:ext cx="3609363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/>
              <a:t>Question: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category</a:t>
            </a:r>
            <a:r>
              <a:rPr lang="fr-FR" dirty="0"/>
              <a:t> of</a:t>
            </a:r>
            <a:br>
              <a:rPr lang="fr-FR" dirty="0"/>
            </a:br>
            <a:r>
              <a:rPr lang="fr-FR" dirty="0"/>
              <a:t>sports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sport </a:t>
            </a:r>
            <a:r>
              <a:rPr lang="fr-FR" dirty="0" err="1"/>
              <a:t>belong</a:t>
            </a:r>
            <a:r>
              <a:rPr lang="fr-FR" dirty="0"/>
              <a:t> to?</a:t>
            </a:r>
          </a:p>
          <a:p>
            <a:r>
              <a:rPr lang="fr-FR" sz="2000" b="1" dirty="0"/>
              <a:t>GT </a:t>
            </a:r>
            <a:r>
              <a:rPr lang="fr-FR" sz="2000" b="1" dirty="0" err="1"/>
              <a:t>answer</a:t>
            </a:r>
            <a:r>
              <a:rPr lang="fr-FR" sz="2000" b="1" dirty="0"/>
              <a:t>: </a:t>
            </a:r>
            <a:r>
              <a:rPr lang="fr-FR" sz="2000" dirty="0" err="1"/>
              <a:t>surfing</a:t>
            </a:r>
            <a:endParaRPr lang="fr-FR" sz="2000" dirty="0"/>
          </a:p>
          <a:p>
            <a:r>
              <a:rPr lang="fr-FR" sz="2000" b="1" dirty="0"/>
              <a:t>Just </a:t>
            </a:r>
            <a:r>
              <a:rPr lang="fr-FR" sz="2000" b="1" dirty="0" err="1"/>
              <a:t>Ask</a:t>
            </a:r>
            <a:r>
              <a:rPr lang="fr-FR" sz="2000" b="1" dirty="0"/>
              <a:t> [1]: </a:t>
            </a:r>
            <a:r>
              <a:rPr lang="fr-FR" sz="2000" dirty="0">
                <a:solidFill>
                  <a:srgbClr val="FF0000"/>
                </a:solidFill>
              </a:rPr>
              <a:t>second</a:t>
            </a:r>
          </a:p>
          <a:p>
            <a:r>
              <a:rPr lang="fr-FR" sz="2000" b="1" dirty="0" err="1"/>
              <a:t>UnFrozenBiLM</a:t>
            </a:r>
            <a:r>
              <a:rPr lang="fr-FR" sz="2000" b="1" dirty="0"/>
              <a:t>: </a:t>
            </a:r>
            <a:r>
              <a:rPr lang="fr-FR" sz="2000" dirty="0" err="1">
                <a:solidFill>
                  <a:srgbClr val="FF0000"/>
                </a:solidFill>
              </a:rPr>
              <a:t>swimming</a:t>
            </a:r>
            <a:endParaRPr lang="fr-FR" sz="2000" dirty="0">
              <a:solidFill>
                <a:srgbClr val="FF0000"/>
              </a:solidFill>
            </a:endParaRPr>
          </a:p>
          <a:p>
            <a:r>
              <a:rPr lang="fr-FR" sz="2000" b="1" dirty="0" err="1"/>
              <a:t>FrozenBiLM</a:t>
            </a:r>
            <a:r>
              <a:rPr lang="fr-FR" sz="2000" b="1" dirty="0"/>
              <a:t> (</a:t>
            </a:r>
            <a:r>
              <a:rPr lang="fr-FR" sz="2000" b="1" dirty="0" err="1"/>
              <a:t>text-only</a:t>
            </a:r>
            <a:r>
              <a:rPr lang="fr-FR" sz="2000" b="1" dirty="0"/>
              <a:t>): </a:t>
            </a:r>
            <a:r>
              <a:rPr lang="fr-FR" sz="2000" dirty="0">
                <a:solidFill>
                  <a:srgbClr val="FF0000"/>
                </a:solidFill>
              </a:rPr>
              <a:t>1</a:t>
            </a:r>
            <a:r>
              <a:rPr lang="fr-FR" sz="2000" dirty="0"/>
              <a:t> </a:t>
            </a:r>
          </a:p>
          <a:p>
            <a:r>
              <a:rPr lang="fr-FR" sz="2000" b="1" dirty="0" err="1"/>
              <a:t>FrozenBiLM</a:t>
            </a:r>
            <a:r>
              <a:rPr lang="fr-FR" sz="2000" b="1" dirty="0"/>
              <a:t>: </a:t>
            </a:r>
            <a:r>
              <a:rPr lang="fr-FR" sz="2000" dirty="0" err="1">
                <a:solidFill>
                  <a:srgbClr val="00B050"/>
                </a:solidFill>
              </a:rPr>
              <a:t>surfing</a:t>
            </a:r>
            <a:endParaRPr lang="fr-FR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76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A4C3D1-BC68-D2C2-2A2C-86554D7F6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Zero</a:t>
            </a:r>
            <a:r>
              <a:rPr lang="fr-FR" dirty="0"/>
              <a:t>-shot qualitative </a:t>
            </a:r>
            <a:r>
              <a:rPr lang="fr-FR" dirty="0" err="1"/>
              <a:t>results</a:t>
            </a:r>
            <a:r>
              <a:rPr lang="fr-FR" dirty="0"/>
              <a:t> (</a:t>
            </a:r>
            <a:r>
              <a:rPr lang="fr-FR" dirty="0" err="1"/>
              <a:t>fill</a:t>
            </a:r>
            <a:r>
              <a:rPr lang="fr-FR" dirty="0"/>
              <a:t>-in-the-</a:t>
            </a:r>
            <a:r>
              <a:rPr lang="fr-FR" dirty="0" err="1"/>
              <a:t>blank</a:t>
            </a:r>
            <a:r>
              <a:rPr lang="fr-FR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993316-3173-30D9-03BA-C504049B71FA}"/>
              </a:ext>
            </a:extLst>
          </p:cNvPr>
          <p:cNvSpPr/>
          <p:nvPr/>
        </p:nvSpPr>
        <p:spPr>
          <a:xfrm>
            <a:off x="4129503" y="3975743"/>
            <a:ext cx="3609363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/>
              <a:t>Sentence: </a:t>
            </a:r>
            <a:r>
              <a:rPr lang="fr-FR" dirty="0" err="1"/>
              <a:t>Someone</a:t>
            </a:r>
            <a:r>
              <a:rPr lang="fr-FR" dirty="0"/>
              <a:t> ____ </a:t>
            </a:r>
            <a:r>
              <a:rPr lang="fr-FR" dirty="0" err="1"/>
              <a:t>him</a:t>
            </a:r>
            <a:r>
              <a:rPr lang="fr-FR" dirty="0"/>
              <a:t> to</a:t>
            </a:r>
            <a:br>
              <a:rPr lang="fr-FR" dirty="0"/>
            </a:br>
            <a:r>
              <a:rPr lang="fr-FR" dirty="0"/>
              <a:t>the truck and </a:t>
            </a:r>
            <a:r>
              <a:rPr lang="fr-FR" dirty="0" err="1"/>
              <a:t>across</a:t>
            </a:r>
            <a:r>
              <a:rPr lang="fr-FR" dirty="0"/>
              <a:t> the </a:t>
            </a:r>
            <a:r>
              <a:rPr lang="fr-FR" dirty="0" err="1"/>
              <a:t>street</a:t>
            </a:r>
            <a:r>
              <a:rPr lang="fr-FR" dirty="0"/>
              <a:t>.</a:t>
            </a:r>
          </a:p>
          <a:p>
            <a:r>
              <a:rPr lang="fr-FR" sz="2000" b="1" dirty="0"/>
              <a:t>GT </a:t>
            </a:r>
            <a:r>
              <a:rPr lang="fr-FR" sz="2000" b="1" dirty="0" err="1"/>
              <a:t>answer</a:t>
            </a:r>
            <a:r>
              <a:rPr lang="fr-FR" sz="2000" b="1" dirty="0"/>
              <a:t>: </a:t>
            </a:r>
            <a:r>
              <a:rPr lang="fr-FR" sz="2000" dirty="0" err="1"/>
              <a:t>chases</a:t>
            </a:r>
            <a:endParaRPr lang="fr-FR" sz="2000" dirty="0"/>
          </a:p>
          <a:p>
            <a:r>
              <a:rPr lang="fr-FR" sz="2000" b="1" dirty="0" err="1"/>
              <a:t>UnFrozenBiLM</a:t>
            </a:r>
            <a:r>
              <a:rPr lang="fr-FR" sz="2000" b="1" dirty="0"/>
              <a:t>: </a:t>
            </a:r>
            <a:r>
              <a:rPr lang="fr-FR" sz="2000" dirty="0">
                <a:solidFill>
                  <a:srgbClr val="FF0000"/>
                </a:solidFill>
              </a:rPr>
              <a:t>follow</a:t>
            </a:r>
          </a:p>
          <a:p>
            <a:r>
              <a:rPr lang="fr-FR" sz="2000" b="1" dirty="0" err="1"/>
              <a:t>FrozenBiLM</a:t>
            </a:r>
            <a:r>
              <a:rPr lang="fr-FR" sz="2000" b="1" dirty="0"/>
              <a:t> (</a:t>
            </a:r>
            <a:r>
              <a:rPr lang="fr-FR" sz="2000" b="1" dirty="0" err="1"/>
              <a:t>text-only</a:t>
            </a:r>
            <a:r>
              <a:rPr lang="fr-FR" sz="2000" b="1" dirty="0"/>
              <a:t>): </a:t>
            </a:r>
            <a:r>
              <a:rPr lang="fr-FR" sz="2000" dirty="0">
                <a:solidFill>
                  <a:srgbClr val="FF0000"/>
                </a:solidFill>
              </a:rPr>
              <a:t>drags</a:t>
            </a:r>
            <a:r>
              <a:rPr lang="fr-FR" sz="2000" b="1" dirty="0">
                <a:solidFill>
                  <a:srgbClr val="FF0000"/>
                </a:solidFill>
              </a:rPr>
              <a:t> </a:t>
            </a:r>
          </a:p>
          <a:p>
            <a:r>
              <a:rPr lang="fr-FR" sz="2000" b="1" dirty="0" err="1"/>
              <a:t>FrozenBiLM</a:t>
            </a:r>
            <a:r>
              <a:rPr lang="fr-FR" sz="2000" b="1" dirty="0"/>
              <a:t>: </a:t>
            </a:r>
            <a:r>
              <a:rPr lang="fr-FR" sz="2000" dirty="0" err="1">
                <a:solidFill>
                  <a:srgbClr val="00B050"/>
                </a:solidFill>
              </a:rPr>
              <a:t>chases</a:t>
            </a:r>
            <a:endParaRPr lang="fr-FR" sz="2000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185826-DA06-886D-471E-0B899FA21E6B}"/>
              </a:ext>
            </a:extLst>
          </p:cNvPr>
          <p:cNvSpPr/>
          <p:nvPr/>
        </p:nvSpPr>
        <p:spPr>
          <a:xfrm>
            <a:off x="221798" y="4000500"/>
            <a:ext cx="3609363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/>
              <a:t>Sentence: </a:t>
            </a:r>
            <a:r>
              <a:rPr lang="fr-FR" dirty="0" err="1"/>
              <a:t>Each</a:t>
            </a:r>
            <a:r>
              <a:rPr lang="fr-FR" dirty="0"/>
              <a:t> singer in the</a:t>
            </a:r>
            <a:br>
              <a:rPr lang="fr-FR" dirty="0"/>
            </a:br>
            <a:r>
              <a:rPr lang="fr-FR" dirty="0"/>
              <a:t>front </a:t>
            </a:r>
            <a:r>
              <a:rPr lang="fr-FR" dirty="0" err="1"/>
              <a:t>row</a:t>
            </a:r>
            <a:r>
              <a:rPr lang="fr-FR" dirty="0"/>
              <a:t> ____ a </a:t>
            </a:r>
            <a:r>
              <a:rPr lang="fr-FR" dirty="0" err="1"/>
              <a:t>huge</a:t>
            </a:r>
            <a:r>
              <a:rPr lang="fr-FR" dirty="0"/>
              <a:t> </a:t>
            </a:r>
            <a:r>
              <a:rPr lang="fr-FR" dirty="0" err="1"/>
              <a:t>toad</a:t>
            </a:r>
            <a:r>
              <a:rPr lang="fr-FR" dirty="0"/>
              <a:t>.</a:t>
            </a:r>
          </a:p>
          <a:p>
            <a:r>
              <a:rPr lang="fr-FR" sz="2000" b="1" dirty="0"/>
              <a:t>GT </a:t>
            </a:r>
            <a:r>
              <a:rPr lang="fr-FR" sz="2000" b="1" dirty="0" err="1"/>
              <a:t>answer</a:t>
            </a:r>
            <a:r>
              <a:rPr lang="fr-FR" sz="2000" b="1" dirty="0"/>
              <a:t>: </a:t>
            </a:r>
            <a:r>
              <a:rPr lang="fr-FR" sz="2000" dirty="0" err="1"/>
              <a:t>holds</a:t>
            </a:r>
            <a:endParaRPr lang="fr-FR" sz="2000" dirty="0"/>
          </a:p>
          <a:p>
            <a:r>
              <a:rPr lang="fr-FR" sz="2000" b="1" dirty="0" err="1"/>
              <a:t>UnFrozenBiLM</a:t>
            </a:r>
            <a:r>
              <a:rPr lang="fr-FR" sz="2000" b="1" dirty="0"/>
              <a:t>: </a:t>
            </a:r>
            <a:r>
              <a:rPr lang="fr-FR" sz="2000" dirty="0" err="1">
                <a:solidFill>
                  <a:srgbClr val="FF0000"/>
                </a:solidFill>
              </a:rPr>
              <a:t>plays</a:t>
            </a:r>
            <a:endParaRPr lang="fr-FR" sz="2000" dirty="0">
              <a:solidFill>
                <a:srgbClr val="FF0000"/>
              </a:solidFill>
            </a:endParaRPr>
          </a:p>
          <a:p>
            <a:r>
              <a:rPr lang="fr-FR" sz="2000" b="1" dirty="0" err="1"/>
              <a:t>FrozenBiLM</a:t>
            </a:r>
            <a:r>
              <a:rPr lang="fr-FR" sz="2000" b="1" dirty="0"/>
              <a:t> (</a:t>
            </a:r>
            <a:r>
              <a:rPr lang="fr-FR" sz="2000" b="1" dirty="0" err="1"/>
              <a:t>text-only</a:t>
            </a:r>
            <a:r>
              <a:rPr lang="fr-FR" sz="2000" b="1" dirty="0"/>
              <a:t>): </a:t>
            </a:r>
            <a:r>
              <a:rPr lang="fr-FR" sz="2000" dirty="0" err="1">
                <a:solidFill>
                  <a:srgbClr val="FF0000"/>
                </a:solidFill>
              </a:rPr>
              <a:t>wears</a:t>
            </a:r>
            <a:r>
              <a:rPr lang="fr-FR" sz="2000" b="1" dirty="0"/>
              <a:t> </a:t>
            </a:r>
          </a:p>
          <a:p>
            <a:r>
              <a:rPr lang="fr-FR" sz="2000" b="1" dirty="0" err="1"/>
              <a:t>FrozenBiLM</a:t>
            </a:r>
            <a:r>
              <a:rPr lang="fr-FR" sz="2000" b="1" dirty="0"/>
              <a:t>: </a:t>
            </a:r>
            <a:r>
              <a:rPr lang="fr-FR" sz="2000" dirty="0" err="1">
                <a:solidFill>
                  <a:srgbClr val="00B050"/>
                </a:solidFill>
              </a:rPr>
              <a:t>holds</a:t>
            </a:r>
            <a:endParaRPr lang="fr-FR" sz="2000" dirty="0">
              <a:solidFill>
                <a:srgbClr val="00B05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343E82-E316-D07D-1BED-7A74E28C3B55}"/>
              </a:ext>
            </a:extLst>
          </p:cNvPr>
          <p:cNvSpPr/>
          <p:nvPr/>
        </p:nvSpPr>
        <p:spPr>
          <a:xfrm>
            <a:off x="7995726" y="3975743"/>
            <a:ext cx="3609363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/>
              <a:t>Sentence: </a:t>
            </a:r>
            <a:r>
              <a:rPr lang="fr-FR" dirty="0"/>
              <a:t>A </a:t>
            </a:r>
            <a:r>
              <a:rPr lang="fr-FR" dirty="0" err="1"/>
              <a:t>woman</a:t>
            </a:r>
            <a:r>
              <a:rPr lang="fr-FR" dirty="0"/>
              <a:t> wraps </a:t>
            </a:r>
            <a:r>
              <a:rPr lang="fr-FR" dirty="0" err="1"/>
              <a:t>food</a:t>
            </a:r>
            <a:r>
              <a:rPr lang="fr-FR" dirty="0"/>
              <a:t> in </a:t>
            </a:r>
            <a:r>
              <a:rPr lang="fr-FR" dirty="0" err="1"/>
              <a:t>newspapers</a:t>
            </a:r>
            <a:r>
              <a:rPr lang="fr-FR" dirty="0"/>
              <a:t> and </a:t>
            </a:r>
            <a:r>
              <a:rPr lang="fr-FR" dirty="0" err="1"/>
              <a:t>brings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over to</a:t>
            </a:r>
            <a:br>
              <a:rPr lang="fr-FR" dirty="0"/>
            </a:br>
            <a:r>
              <a:rPr lang="fr-FR" dirty="0" err="1"/>
              <a:t>their</a:t>
            </a:r>
            <a:r>
              <a:rPr lang="fr-FR" dirty="0"/>
              <a:t> ____.</a:t>
            </a:r>
          </a:p>
          <a:p>
            <a:r>
              <a:rPr lang="fr-FR" sz="2000" b="1" dirty="0"/>
              <a:t>GT </a:t>
            </a:r>
            <a:r>
              <a:rPr lang="fr-FR" sz="2000" b="1" dirty="0" err="1"/>
              <a:t>answer</a:t>
            </a:r>
            <a:r>
              <a:rPr lang="fr-FR" sz="2000" b="1" dirty="0"/>
              <a:t>: </a:t>
            </a:r>
            <a:r>
              <a:rPr lang="fr-FR" sz="2000" dirty="0"/>
              <a:t>table</a:t>
            </a:r>
          </a:p>
          <a:p>
            <a:r>
              <a:rPr lang="fr-FR" sz="2000" b="1" dirty="0" err="1"/>
              <a:t>UnFrozenBiLM</a:t>
            </a:r>
            <a:r>
              <a:rPr lang="fr-FR" sz="2000" b="1" dirty="0"/>
              <a:t>: </a:t>
            </a:r>
            <a:r>
              <a:rPr lang="fr-FR" sz="2000" dirty="0">
                <a:solidFill>
                  <a:srgbClr val="FF0000"/>
                </a:solidFill>
              </a:rPr>
              <a:t>man</a:t>
            </a:r>
          </a:p>
          <a:p>
            <a:r>
              <a:rPr lang="fr-FR" sz="2000" b="1" dirty="0" err="1"/>
              <a:t>FrozenBiLM</a:t>
            </a:r>
            <a:r>
              <a:rPr lang="fr-FR" sz="2000" b="1" dirty="0"/>
              <a:t> (</a:t>
            </a:r>
            <a:r>
              <a:rPr lang="fr-FR" sz="2000" b="1" dirty="0" err="1"/>
              <a:t>text-only</a:t>
            </a:r>
            <a:r>
              <a:rPr lang="fr-FR" sz="2000" b="1" dirty="0"/>
              <a:t>): </a:t>
            </a:r>
            <a:r>
              <a:rPr lang="fr-FR" sz="2000" dirty="0">
                <a:solidFill>
                  <a:srgbClr val="FF0000"/>
                </a:solidFill>
              </a:rPr>
              <a:t>home</a:t>
            </a:r>
            <a:r>
              <a:rPr lang="fr-FR" sz="2000" dirty="0"/>
              <a:t> </a:t>
            </a:r>
          </a:p>
          <a:p>
            <a:r>
              <a:rPr lang="fr-FR" sz="2000" b="1" dirty="0" err="1"/>
              <a:t>FrozenBiLM</a:t>
            </a:r>
            <a:r>
              <a:rPr lang="fr-FR" sz="2000" b="1" dirty="0"/>
              <a:t>: </a:t>
            </a:r>
            <a:r>
              <a:rPr lang="fr-FR" sz="2000" dirty="0">
                <a:solidFill>
                  <a:srgbClr val="00B050"/>
                </a:solidFill>
              </a:rPr>
              <a:t>table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12C74A3-B937-05DA-FB50-80EB04FB9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57" y="1988383"/>
            <a:ext cx="3533085" cy="19873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D44ACF0-DCDB-F05E-3E62-A24970D53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642" y="1988383"/>
            <a:ext cx="3533083" cy="198735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8A1AE8A-D7A0-8F16-D1C1-7ABC5DE94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724" y="1988383"/>
            <a:ext cx="3533081" cy="198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74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000">
        <p:fade/>
      </p:transition>
    </mc:Choice>
    <mc:Fallback>
      <p:transition spd="med" advTm="9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A4C3D1-BC68-D2C2-2A2C-86554D7F6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Zero</a:t>
            </a:r>
            <a:r>
              <a:rPr lang="fr-FR" dirty="0"/>
              <a:t>-shot qualitative </a:t>
            </a:r>
            <a:r>
              <a:rPr lang="fr-FR" dirty="0" err="1"/>
              <a:t>results</a:t>
            </a:r>
            <a:r>
              <a:rPr lang="fr-FR" dirty="0"/>
              <a:t> (multiple-</a:t>
            </a:r>
            <a:r>
              <a:rPr lang="fr-FR" dirty="0" err="1"/>
              <a:t>choice</a:t>
            </a:r>
            <a:r>
              <a:rPr lang="fr-FR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185826-DA06-886D-471E-0B899FA21E6B}"/>
              </a:ext>
            </a:extLst>
          </p:cNvPr>
          <p:cNvSpPr/>
          <p:nvPr/>
        </p:nvSpPr>
        <p:spPr>
          <a:xfrm>
            <a:off x="2123920" y="3670688"/>
            <a:ext cx="360936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/>
              <a:t>Question: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did</a:t>
            </a:r>
            <a:r>
              <a:rPr lang="fr-FR" dirty="0"/>
              <a:t> the chef </a:t>
            </a:r>
            <a:r>
              <a:rPr lang="fr-FR" dirty="0" err="1"/>
              <a:t>flipped</a:t>
            </a:r>
            <a:r>
              <a:rPr lang="fr-FR" dirty="0"/>
              <a:t> over the layer of </a:t>
            </a:r>
            <a:r>
              <a:rPr lang="fr-FR" dirty="0" err="1"/>
              <a:t>rice</a:t>
            </a:r>
            <a:r>
              <a:rPr lang="fr-FR" dirty="0"/>
              <a:t> and</a:t>
            </a:r>
            <a:br>
              <a:rPr lang="fr-FR" dirty="0"/>
            </a:br>
            <a:r>
              <a:rPr lang="fr-FR" dirty="0" err="1"/>
              <a:t>seaweed</a:t>
            </a:r>
            <a:r>
              <a:rPr lang="fr-FR" dirty="0"/>
              <a:t>?</a:t>
            </a:r>
          </a:p>
          <a:p>
            <a:r>
              <a:rPr lang="fr-FR" sz="2000" b="1" dirty="0"/>
              <a:t>GT </a:t>
            </a:r>
            <a:r>
              <a:rPr lang="fr-FR" sz="2000" b="1" dirty="0" err="1"/>
              <a:t>answer</a:t>
            </a:r>
            <a:r>
              <a:rPr lang="fr-FR" sz="2000" b="1" dirty="0"/>
              <a:t>: A0</a:t>
            </a:r>
            <a:endParaRPr lang="fr-FR" sz="2000" dirty="0"/>
          </a:p>
          <a:p>
            <a:r>
              <a:rPr lang="fr-FR" sz="2000" b="1" dirty="0"/>
              <a:t>A0: </a:t>
            </a:r>
            <a:r>
              <a:rPr lang="fr-FR" sz="2000" dirty="0" err="1"/>
              <a:t>after</a:t>
            </a:r>
            <a:r>
              <a:rPr lang="fr-FR" sz="2000" dirty="0"/>
              <a:t> </a:t>
            </a:r>
            <a:r>
              <a:rPr lang="fr-FR" sz="2000" dirty="0" err="1"/>
              <a:t>she</a:t>
            </a:r>
            <a:r>
              <a:rPr lang="fr-FR" sz="2000" dirty="0"/>
              <a:t> </a:t>
            </a:r>
            <a:r>
              <a:rPr lang="fr-FR" sz="2000" dirty="0" err="1"/>
              <a:t>sprinkled</a:t>
            </a:r>
            <a:r>
              <a:rPr lang="fr-FR" sz="2000" dirty="0"/>
              <a:t> </a:t>
            </a:r>
            <a:r>
              <a:rPr lang="fr-FR" sz="2000" dirty="0" err="1"/>
              <a:t>sesame</a:t>
            </a:r>
            <a:endParaRPr lang="fr-FR" sz="2000" dirty="0"/>
          </a:p>
          <a:p>
            <a:r>
              <a:rPr lang="fr-FR" sz="2000" b="1" dirty="0"/>
              <a:t>A1: </a:t>
            </a:r>
            <a:r>
              <a:rPr lang="fr-FR" sz="2000" dirty="0" err="1"/>
              <a:t>after</a:t>
            </a:r>
            <a:r>
              <a:rPr lang="fr-FR" sz="2000" dirty="0"/>
              <a:t> </a:t>
            </a:r>
            <a:r>
              <a:rPr lang="fr-FR" sz="2000" dirty="0" err="1"/>
              <a:t>she</a:t>
            </a:r>
            <a:r>
              <a:rPr lang="fr-FR" sz="2000" dirty="0"/>
              <a:t> </a:t>
            </a:r>
            <a:r>
              <a:rPr lang="fr-FR" sz="2000" dirty="0" err="1"/>
              <a:t>added</a:t>
            </a:r>
            <a:r>
              <a:rPr lang="fr-FR" sz="2000" dirty="0"/>
              <a:t> </a:t>
            </a:r>
            <a:r>
              <a:rPr lang="fr-FR" sz="2000" dirty="0" err="1"/>
              <a:t>cucumber</a:t>
            </a:r>
            <a:r>
              <a:rPr lang="fr-FR" sz="2000" dirty="0"/>
              <a:t> </a:t>
            </a:r>
          </a:p>
          <a:p>
            <a:r>
              <a:rPr lang="fr-FR" sz="2000" b="1" dirty="0"/>
              <a:t>A2: </a:t>
            </a:r>
            <a:r>
              <a:rPr lang="fr-FR" sz="2000" dirty="0" err="1"/>
              <a:t>after</a:t>
            </a:r>
            <a:r>
              <a:rPr lang="fr-FR" sz="2000" dirty="0"/>
              <a:t> </a:t>
            </a:r>
            <a:r>
              <a:rPr lang="fr-FR" sz="2000" dirty="0" err="1"/>
              <a:t>she</a:t>
            </a:r>
            <a:r>
              <a:rPr lang="fr-FR" sz="2000" dirty="0"/>
              <a:t> </a:t>
            </a:r>
            <a:r>
              <a:rPr lang="fr-FR" sz="2000" dirty="0" err="1"/>
              <a:t>added</a:t>
            </a:r>
            <a:r>
              <a:rPr lang="fr-FR" sz="2000" dirty="0"/>
              <a:t> </a:t>
            </a:r>
            <a:r>
              <a:rPr lang="fr-FR" sz="2000" dirty="0" err="1"/>
              <a:t>fish</a:t>
            </a:r>
            <a:endParaRPr lang="fr-FR" sz="2000" dirty="0"/>
          </a:p>
          <a:p>
            <a:r>
              <a:rPr lang="fr-FR" sz="2000" b="1" dirty="0"/>
              <a:t>A3: </a:t>
            </a:r>
            <a:r>
              <a:rPr lang="fr-FR" sz="2000" dirty="0" err="1"/>
              <a:t>after</a:t>
            </a:r>
            <a:r>
              <a:rPr lang="fr-FR" sz="2000" dirty="0"/>
              <a:t> </a:t>
            </a:r>
            <a:r>
              <a:rPr lang="fr-FR" sz="2000" dirty="0" err="1"/>
              <a:t>she</a:t>
            </a:r>
            <a:r>
              <a:rPr lang="fr-FR" sz="2000" dirty="0"/>
              <a:t> </a:t>
            </a:r>
            <a:r>
              <a:rPr lang="fr-FR" sz="2000" dirty="0" err="1"/>
              <a:t>cut</a:t>
            </a:r>
            <a:r>
              <a:rPr lang="fr-FR" sz="2000" dirty="0"/>
              <a:t> the </a:t>
            </a:r>
            <a:r>
              <a:rPr lang="fr-FR" sz="2000" dirty="0" err="1"/>
              <a:t>cucumbers</a:t>
            </a:r>
            <a:endParaRPr lang="fr-FR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343E82-E316-D07D-1BED-7A74E28C3B55}"/>
              </a:ext>
            </a:extLst>
          </p:cNvPr>
          <p:cNvSpPr/>
          <p:nvPr/>
        </p:nvSpPr>
        <p:spPr>
          <a:xfrm>
            <a:off x="5733283" y="3670688"/>
            <a:ext cx="36093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 err="1"/>
              <a:t>UnFrozenBiLM</a:t>
            </a:r>
            <a:r>
              <a:rPr lang="fr-FR" sz="2000" b="1" dirty="0"/>
              <a:t>: </a:t>
            </a:r>
            <a:r>
              <a:rPr lang="fr-FR" sz="2000" dirty="0">
                <a:solidFill>
                  <a:srgbClr val="FF0000"/>
                </a:solidFill>
              </a:rPr>
              <a:t>A3</a:t>
            </a:r>
          </a:p>
          <a:p>
            <a:r>
              <a:rPr lang="fr-FR" sz="2000" b="1" dirty="0" err="1"/>
              <a:t>FrozenBiLM</a:t>
            </a:r>
            <a:r>
              <a:rPr lang="fr-FR" sz="2000" b="1" dirty="0"/>
              <a:t> (</a:t>
            </a:r>
            <a:r>
              <a:rPr lang="fr-FR" sz="2000" b="1" dirty="0" err="1"/>
              <a:t>text-only</a:t>
            </a:r>
            <a:r>
              <a:rPr lang="fr-FR" sz="2000" b="1" dirty="0"/>
              <a:t>):</a:t>
            </a:r>
            <a:r>
              <a:rPr lang="fr-FR" sz="2000" dirty="0">
                <a:solidFill>
                  <a:srgbClr val="FF0000"/>
                </a:solidFill>
              </a:rPr>
              <a:t>A1</a:t>
            </a:r>
            <a:r>
              <a:rPr lang="fr-FR" sz="2000" dirty="0"/>
              <a:t> </a:t>
            </a:r>
          </a:p>
          <a:p>
            <a:r>
              <a:rPr lang="fr-FR" sz="2000" b="1" dirty="0" err="1"/>
              <a:t>FrozenBiLM</a:t>
            </a:r>
            <a:r>
              <a:rPr lang="fr-FR" sz="2000" b="1" dirty="0"/>
              <a:t>: </a:t>
            </a:r>
            <a:r>
              <a:rPr lang="fr-FR" sz="2000" dirty="0">
                <a:solidFill>
                  <a:srgbClr val="00B050"/>
                </a:solidFill>
              </a:rPr>
              <a:t>A0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590FB9-EF82-D8F9-74BF-B2567EB7A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058" y="1606467"/>
            <a:ext cx="352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9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000">
        <p:fade/>
      </p:transition>
    </mc:Choice>
    <mc:Fallback>
      <p:transition spd="med" advTm="8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C49AA7-B226-B40F-1241-885FA80A1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Fully-supervised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F01ECE86-AFA9-6C97-F79E-B2642BB32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171575"/>
          </a:xfrm>
        </p:spPr>
        <p:txBody>
          <a:bodyPr>
            <a:normAutofit/>
          </a:bodyPr>
          <a:lstStyle/>
          <a:p>
            <a:r>
              <a:rPr lang="fr-FR" sz="2000" dirty="0" err="1"/>
              <a:t>Freezing</a:t>
            </a:r>
            <a:r>
              <a:rPr lang="fr-FR" sz="2000" dirty="0"/>
              <a:t> the </a:t>
            </a:r>
            <a:r>
              <a:rPr lang="fr-FR" sz="2000" dirty="0" err="1"/>
              <a:t>BiLM</a:t>
            </a:r>
            <a:r>
              <a:rPr lang="fr-FR" sz="2000" dirty="0"/>
              <a:t> </a:t>
            </a:r>
            <a:r>
              <a:rPr lang="fr-FR" sz="2000" dirty="0" err="1"/>
              <a:t>also</a:t>
            </a:r>
            <a:r>
              <a:rPr lang="fr-FR" sz="2000" dirty="0"/>
              <a:t> </a:t>
            </a:r>
            <a:r>
              <a:rPr lang="fr-FR" sz="2000" dirty="0" err="1"/>
              <a:t>helps</a:t>
            </a:r>
            <a:r>
              <a:rPr lang="fr-FR" sz="2000" dirty="0"/>
              <a:t> in the </a:t>
            </a:r>
            <a:r>
              <a:rPr lang="fr-FR" sz="2000" dirty="0" err="1"/>
              <a:t>fully-supervised</a:t>
            </a:r>
            <a:r>
              <a:rPr lang="fr-FR" sz="2000" dirty="0"/>
              <a:t> setting.</a:t>
            </a:r>
          </a:p>
          <a:p>
            <a:r>
              <a:rPr lang="fr-FR" sz="2000" dirty="0" err="1"/>
              <a:t>Competitive</a:t>
            </a:r>
            <a:r>
              <a:rPr lang="fr-FR" sz="2000" dirty="0"/>
              <a:t> performance + high </a:t>
            </a:r>
            <a:r>
              <a:rPr lang="fr-FR" sz="2000" dirty="0" err="1"/>
              <a:t>parameter</a:t>
            </a:r>
            <a:r>
              <a:rPr lang="fr-FR" sz="2000" dirty="0"/>
              <a:t> </a:t>
            </a:r>
            <a:r>
              <a:rPr lang="fr-FR" sz="2000" dirty="0" err="1"/>
              <a:t>efficiency</a:t>
            </a:r>
            <a:r>
              <a:rPr lang="fr-FR" sz="2000" dirty="0"/>
              <a:t>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E5A454-157D-8C3B-6A17-B2258FE26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16211"/>
            <a:ext cx="10191750" cy="344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69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000">
        <p:fade/>
      </p:transition>
    </mc:Choice>
    <mc:Fallback>
      <p:transition spd="med" advTm="19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30F6BC-7799-E8AC-9F9A-559916A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Few-shot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E90106-78F5-ECD1-FD8B-3D3DC1B12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err="1"/>
              <a:t>Significant</a:t>
            </a:r>
            <a:r>
              <a:rPr lang="fr-FR" sz="2000" dirty="0"/>
              <a:t> </a:t>
            </a:r>
            <a:r>
              <a:rPr lang="fr-FR" sz="2000" dirty="0" err="1"/>
              <a:t>improvements</a:t>
            </a:r>
            <a:r>
              <a:rPr lang="fr-FR" sz="2000" dirty="0"/>
              <a:t> over </a:t>
            </a:r>
            <a:r>
              <a:rPr lang="fr-FR" sz="2000" dirty="0" err="1"/>
              <a:t>zero</a:t>
            </a:r>
            <a:r>
              <a:rPr lang="fr-FR" sz="2000" dirty="0"/>
              <a:t>-shot </a:t>
            </a:r>
            <a:r>
              <a:rPr lang="fr-FR" sz="2000" dirty="0" err="1"/>
              <a:t>when</a:t>
            </a:r>
            <a:r>
              <a:rPr lang="fr-FR" sz="2000" dirty="0"/>
              <a:t> </a:t>
            </a:r>
            <a:r>
              <a:rPr lang="fr-FR" sz="2000" dirty="0" err="1"/>
              <a:t>using</a:t>
            </a:r>
            <a:r>
              <a:rPr lang="fr-FR" sz="2000" dirty="0"/>
              <a:t> 1% of the </a:t>
            </a:r>
            <a:r>
              <a:rPr lang="fr-FR" sz="2000" dirty="0" err="1"/>
              <a:t>downstream</a:t>
            </a:r>
            <a:r>
              <a:rPr lang="fr-FR" sz="2000" dirty="0"/>
              <a:t> training data for </a:t>
            </a:r>
            <a:r>
              <a:rPr lang="fr-FR" sz="2000" dirty="0" err="1"/>
              <a:t>finetuning</a:t>
            </a:r>
            <a:r>
              <a:rPr lang="fr-FR" sz="2000" dirty="0"/>
              <a:t>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A5D3A9-1C63-5CFC-D699-1A96ED3D5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2854392"/>
            <a:ext cx="92837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14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000">
        <p:fade/>
      </p:transition>
    </mc:Choice>
    <mc:Fallback>
      <p:transition spd="med" advTm="24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90285F-387D-34C5-C9DE-7BA80F13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Zero</a:t>
            </a:r>
            <a:r>
              <a:rPr lang="fr-FR" dirty="0"/>
              <a:t>-Shot </a:t>
            </a:r>
            <a:r>
              <a:rPr lang="fr-FR" dirty="0" err="1"/>
              <a:t>VideoQA</a:t>
            </a:r>
            <a:r>
              <a:rPr lang="fr-FR" dirty="0"/>
              <a:t> [1]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997A38-3FD4-2A15-BA94-3ABB36D4BFE4}"/>
              </a:ext>
            </a:extLst>
          </p:cNvPr>
          <p:cNvSpPr/>
          <p:nvPr/>
        </p:nvSpPr>
        <p:spPr>
          <a:xfrm>
            <a:off x="2953188" y="1530668"/>
            <a:ext cx="6671932" cy="22799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E2CDA4-2DB3-3B25-5A13-F33AE14AD9F3}"/>
              </a:ext>
            </a:extLst>
          </p:cNvPr>
          <p:cNvSpPr/>
          <p:nvPr/>
        </p:nvSpPr>
        <p:spPr>
          <a:xfrm>
            <a:off x="2953188" y="4195624"/>
            <a:ext cx="6734468" cy="22924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94FB59-2FF6-64C0-CB31-D2B7A5CA6055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3014" t="45095" r="20951" b="11183"/>
          <a:stretch/>
        </p:blipFill>
        <p:spPr>
          <a:xfrm>
            <a:off x="4410349" y="4615609"/>
            <a:ext cx="2394000" cy="10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334F7AC-9E4D-2F33-E08E-6E636799E8FF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3014" t="45095" r="20951" b="11183"/>
          <a:stretch/>
        </p:blipFill>
        <p:spPr>
          <a:xfrm>
            <a:off x="4322284" y="4731302"/>
            <a:ext cx="2394000" cy="10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60FB28D-6CF0-C770-2CCE-1533891B1567}"/>
              </a:ext>
            </a:extLst>
          </p:cNvPr>
          <p:cNvSpPr txBox="1"/>
          <p:nvPr/>
        </p:nvSpPr>
        <p:spPr>
          <a:xfrm>
            <a:off x="4074682" y="3102704"/>
            <a:ext cx="2977073" cy="709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2" dirty="0">
                <a:solidFill>
                  <a:schemeClr val="accent6">
                    <a:lumMod val="75000"/>
                  </a:schemeClr>
                </a:solidFill>
              </a:rPr>
              <a:t>Little </a:t>
            </a:r>
            <a:r>
              <a:rPr lang="fr-FR" sz="2002" dirty="0" err="1">
                <a:solidFill>
                  <a:schemeClr val="accent6">
                    <a:lumMod val="75000"/>
                  </a:schemeClr>
                </a:solidFill>
              </a:rPr>
              <a:t>cute</a:t>
            </a:r>
            <a:r>
              <a:rPr lang="fr-FR" sz="2002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2002" dirty="0" err="1">
                <a:solidFill>
                  <a:schemeClr val="accent6">
                    <a:lumMod val="75000"/>
                  </a:schemeClr>
                </a:solidFill>
              </a:rPr>
              <a:t>toy</a:t>
            </a:r>
            <a:r>
              <a:rPr lang="fr-FR" sz="2002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2002" dirty="0" err="1">
                <a:solidFill>
                  <a:schemeClr val="accent6">
                    <a:lumMod val="75000"/>
                  </a:schemeClr>
                </a:solidFill>
              </a:rPr>
              <a:t>poodle</a:t>
            </a:r>
            <a:r>
              <a:rPr lang="fr-FR" sz="2002" dirty="0">
                <a:solidFill>
                  <a:schemeClr val="accent6">
                    <a:lumMod val="75000"/>
                  </a:schemeClr>
                </a:solidFill>
              </a:rPr>
              <a:t> dog </a:t>
            </a:r>
          </a:p>
          <a:p>
            <a:pPr algn="l"/>
            <a:r>
              <a:rPr lang="fr-FR" sz="2002" dirty="0">
                <a:solidFill>
                  <a:schemeClr val="accent6">
                    <a:lumMod val="75000"/>
                  </a:schemeClr>
                </a:solidFill>
              </a:rPr>
              <a:t>running fast on the </a:t>
            </a:r>
            <a:r>
              <a:rPr lang="fr-FR" sz="2002" dirty="0" err="1">
                <a:solidFill>
                  <a:schemeClr val="accent6">
                    <a:lumMod val="75000"/>
                  </a:schemeClr>
                </a:solidFill>
              </a:rPr>
              <a:t>beach</a:t>
            </a:r>
            <a:r>
              <a:rPr lang="fr-FR" sz="2002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D3ECF3D-CA30-147C-A302-54B80DD6D533}"/>
              </a:ext>
            </a:extLst>
          </p:cNvPr>
          <p:cNvSpPr txBox="1"/>
          <p:nvPr/>
        </p:nvSpPr>
        <p:spPr>
          <a:xfrm>
            <a:off x="3604671" y="3940201"/>
            <a:ext cx="3385344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3201" dirty="0" err="1"/>
              <a:t>Zero-Shot</a:t>
            </a:r>
            <a:r>
              <a:rPr lang="fr-FR" sz="3201" dirty="0"/>
              <a:t> </a:t>
            </a:r>
            <a:r>
              <a:rPr lang="fr-FR" sz="3201" dirty="0" err="1"/>
              <a:t>VideoQA</a:t>
            </a:r>
            <a:endParaRPr lang="fr-FR" sz="320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844F22D-1E76-AFE8-9D3C-CF591D858E5C}"/>
              </a:ext>
            </a:extLst>
          </p:cNvPr>
          <p:cNvSpPr txBox="1"/>
          <p:nvPr/>
        </p:nvSpPr>
        <p:spPr>
          <a:xfrm>
            <a:off x="4197291" y="5912903"/>
            <a:ext cx="27103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002" dirty="0" err="1">
                <a:solidFill>
                  <a:srgbClr val="0070C0"/>
                </a:solidFill>
              </a:rPr>
              <a:t>What</a:t>
            </a:r>
            <a:r>
              <a:rPr lang="fr-FR" sz="2002" dirty="0">
                <a:solidFill>
                  <a:srgbClr val="0070C0"/>
                </a:solidFill>
              </a:rPr>
              <a:t> </a:t>
            </a:r>
            <a:r>
              <a:rPr lang="fr-FR" sz="2002" dirty="0" err="1">
                <a:solidFill>
                  <a:srgbClr val="0070C0"/>
                </a:solidFill>
              </a:rPr>
              <a:t>is</a:t>
            </a:r>
            <a:r>
              <a:rPr lang="fr-FR" sz="2002" dirty="0">
                <a:solidFill>
                  <a:srgbClr val="0070C0"/>
                </a:solidFill>
              </a:rPr>
              <a:t> the dog </a:t>
            </a:r>
            <a:r>
              <a:rPr lang="fr-FR" sz="2002" dirty="0" err="1">
                <a:solidFill>
                  <a:srgbClr val="0070C0"/>
                </a:solidFill>
              </a:rPr>
              <a:t>doing</a:t>
            </a:r>
            <a:r>
              <a:rPr lang="fr-FR" sz="2002" dirty="0">
                <a:solidFill>
                  <a:srgbClr val="0070C0"/>
                </a:solidFill>
              </a:rPr>
              <a:t>?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9F697D1-ED70-DE5E-B384-B8502622E729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3014" t="45095" r="20951" b="11183"/>
          <a:stretch/>
        </p:blipFill>
        <p:spPr>
          <a:xfrm>
            <a:off x="4234219" y="4839746"/>
            <a:ext cx="2394000" cy="10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2" name="Group 7">
            <a:extLst>
              <a:ext uri="{FF2B5EF4-FFF2-40B4-BE49-F238E27FC236}">
                <a16:creationId xmlns:a16="http://schemas.microsoft.com/office/drawing/2014/main" id="{E23A580F-A0D7-25C5-57B6-F6A6219346AF}"/>
              </a:ext>
            </a:extLst>
          </p:cNvPr>
          <p:cNvGrpSpPr/>
          <p:nvPr/>
        </p:nvGrpSpPr>
        <p:grpSpPr>
          <a:xfrm>
            <a:off x="7348565" y="4614471"/>
            <a:ext cx="2150520" cy="1022745"/>
            <a:chOff x="11262733" y="1142818"/>
            <a:chExt cx="2150520" cy="1022745"/>
          </a:xfrm>
        </p:grpSpPr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977E332F-300E-0F83-2287-54478A636954}"/>
                </a:ext>
              </a:extLst>
            </p:cNvPr>
            <p:cNvSpPr/>
            <p:nvPr/>
          </p:nvSpPr>
          <p:spPr>
            <a:xfrm>
              <a:off x="11262733" y="1142818"/>
              <a:ext cx="2150520" cy="102274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002" dirty="0" err="1"/>
                <a:t>FrozenBiLM</a:t>
              </a:r>
              <a:endParaRPr lang="fr-FR" sz="2002" dirty="0"/>
            </a:p>
            <a:p>
              <a:pPr algn="ctr"/>
              <a:endParaRPr lang="fr-FR" sz="1050" dirty="0"/>
            </a:p>
            <a:p>
              <a:pPr algn="ctr"/>
              <a:endParaRPr lang="fr-FR" sz="2002" dirty="0"/>
            </a:p>
            <a:p>
              <a:pPr algn="ctr"/>
              <a:endParaRPr lang="fr-FR" sz="2002" dirty="0"/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536B7B72-2E24-24F6-3F61-5141D8211F17}"/>
                </a:ext>
              </a:extLst>
            </p:cNvPr>
            <p:cNvSpPr/>
            <p:nvPr/>
          </p:nvSpPr>
          <p:spPr>
            <a:xfrm>
              <a:off x="11350925" y="1506132"/>
              <a:ext cx="1969033" cy="57025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1" dirty="0" err="1">
                  <a:solidFill>
                    <a:schemeClr val="tx1"/>
                  </a:solidFill>
                </a:rPr>
                <a:t>Pretrained</a:t>
              </a:r>
              <a:r>
                <a:rPr lang="fr-FR" sz="1801" dirty="0">
                  <a:solidFill>
                    <a:schemeClr val="tx1"/>
                  </a:solidFill>
                </a:rPr>
                <a:t> </a:t>
              </a:r>
              <a:br>
                <a:rPr lang="fr-FR" sz="1801" dirty="0">
                  <a:solidFill>
                    <a:schemeClr val="tx1"/>
                  </a:solidFill>
                </a:rPr>
              </a:br>
              <a:r>
                <a:rPr lang="fr-FR" sz="1801" dirty="0" err="1">
                  <a:solidFill>
                    <a:schemeClr val="tx1"/>
                  </a:solidFill>
                </a:rPr>
                <a:t>BiLM</a:t>
              </a:r>
              <a:endParaRPr lang="fr-FR" sz="1801" dirty="0">
                <a:solidFill>
                  <a:schemeClr val="tx1"/>
                </a:solidFill>
              </a:endParaRPr>
            </a:p>
          </p:txBody>
        </p:sp>
        <p:pic>
          <p:nvPicPr>
            <p:cNvPr id="15" name="Graphique 14" descr="Flocon de neige">
              <a:extLst>
                <a:ext uri="{FF2B5EF4-FFF2-40B4-BE49-F238E27FC236}">
                  <a16:creationId xmlns:a16="http://schemas.microsoft.com/office/drawing/2014/main" id="{AC20B96F-5172-D512-0AEB-408BE9AB6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75430" y="1730330"/>
              <a:ext cx="360000" cy="360000"/>
            </a:xfrm>
            <a:prstGeom prst="rect">
              <a:avLst/>
            </a:prstGeom>
          </p:spPr>
        </p:pic>
      </p:grpSp>
      <p:grpSp>
        <p:nvGrpSpPr>
          <p:cNvPr id="16" name="Group 1">
            <a:extLst>
              <a:ext uri="{FF2B5EF4-FFF2-40B4-BE49-F238E27FC236}">
                <a16:creationId xmlns:a16="http://schemas.microsoft.com/office/drawing/2014/main" id="{AF498032-801A-CED2-6343-5E135A7B5303}"/>
              </a:ext>
            </a:extLst>
          </p:cNvPr>
          <p:cNvGrpSpPr/>
          <p:nvPr/>
        </p:nvGrpSpPr>
        <p:grpSpPr>
          <a:xfrm>
            <a:off x="3028498" y="4658847"/>
            <a:ext cx="1165951" cy="1669688"/>
            <a:chOff x="7337174" y="603827"/>
            <a:chExt cx="1165951" cy="1671630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33537A6F-9B97-8649-6AE7-F991B94FE6C9}"/>
                </a:ext>
              </a:extLst>
            </p:cNvPr>
            <p:cNvSpPr txBox="1"/>
            <p:nvPr/>
          </p:nvSpPr>
          <p:spPr>
            <a:xfrm>
              <a:off x="7337174" y="603827"/>
              <a:ext cx="1152355" cy="16716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002" b="1" dirty="0"/>
                <a:t>Test data:</a:t>
              </a:r>
              <a:br>
                <a:rPr lang="fr-FR" sz="2002" b="1" i="1" dirty="0"/>
              </a:br>
              <a:endParaRPr lang="fr-FR" sz="1200" b="1" i="1" dirty="0"/>
            </a:p>
            <a:p>
              <a:pPr algn="ctr"/>
              <a:r>
                <a:rPr lang="fr-FR" sz="2002" b="1" i="1" dirty="0" err="1"/>
                <a:t>Video</a:t>
              </a:r>
              <a:br>
                <a:rPr lang="fr-FR" sz="2002" b="1" i="1" dirty="0"/>
              </a:br>
              <a:br>
                <a:rPr lang="fr-FR" sz="1050" b="1" i="1" dirty="0"/>
              </a:br>
              <a:r>
                <a:rPr lang="fr-FR" sz="2002" b="1" i="1" dirty="0"/>
                <a:t>Question</a:t>
              </a:r>
            </a:p>
          </p:txBody>
        </p:sp>
        <p:sp>
          <p:nvSpPr>
            <p:cNvPr id="18" name="ZoneTexte 38">
              <a:extLst>
                <a:ext uri="{FF2B5EF4-FFF2-40B4-BE49-F238E27FC236}">
                  <a16:creationId xmlns:a16="http://schemas.microsoft.com/office/drawing/2014/main" id="{221AC7E9-B315-C424-3EB0-970F082A3ADE}"/>
                </a:ext>
              </a:extLst>
            </p:cNvPr>
            <p:cNvSpPr txBox="1"/>
            <p:nvPr/>
          </p:nvSpPr>
          <p:spPr>
            <a:xfrm>
              <a:off x="7350770" y="1645772"/>
              <a:ext cx="1152355" cy="4145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002" b="1" i="1" dirty="0"/>
                <a:t>+</a:t>
              </a:r>
            </a:p>
          </p:txBody>
        </p:sp>
      </p:grpSp>
      <p:sp>
        <p:nvSpPr>
          <p:cNvPr id="19" name="Right Arrow 8">
            <a:extLst>
              <a:ext uri="{FF2B5EF4-FFF2-40B4-BE49-F238E27FC236}">
                <a16:creationId xmlns:a16="http://schemas.microsoft.com/office/drawing/2014/main" id="{150831CA-E4FC-99A4-2B50-524D6265696D}"/>
              </a:ext>
            </a:extLst>
          </p:cNvPr>
          <p:cNvSpPr/>
          <p:nvPr/>
        </p:nvSpPr>
        <p:spPr>
          <a:xfrm>
            <a:off x="6945784" y="4891530"/>
            <a:ext cx="312694" cy="420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0" name="Right Arrow 49">
            <a:extLst>
              <a:ext uri="{FF2B5EF4-FFF2-40B4-BE49-F238E27FC236}">
                <a16:creationId xmlns:a16="http://schemas.microsoft.com/office/drawing/2014/main" id="{2506800C-671E-D0E8-0775-FBF98F5C91D0}"/>
              </a:ext>
            </a:extLst>
          </p:cNvPr>
          <p:cNvSpPr/>
          <p:nvPr/>
        </p:nvSpPr>
        <p:spPr>
          <a:xfrm rot="5400000">
            <a:off x="8264926" y="5671003"/>
            <a:ext cx="312694" cy="420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1" name="ZoneTexte 38">
            <a:extLst>
              <a:ext uri="{FF2B5EF4-FFF2-40B4-BE49-F238E27FC236}">
                <a16:creationId xmlns:a16="http://schemas.microsoft.com/office/drawing/2014/main" id="{BE5A10B9-C6FB-F127-B9C0-EA7CA1229BA0}"/>
              </a:ext>
            </a:extLst>
          </p:cNvPr>
          <p:cNvSpPr txBox="1"/>
          <p:nvPr/>
        </p:nvSpPr>
        <p:spPr>
          <a:xfrm>
            <a:off x="7216432" y="5998379"/>
            <a:ext cx="240968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fr-FR" sz="2002" b="1" i="1" dirty="0" err="1"/>
              <a:t>Answer</a:t>
            </a:r>
            <a:r>
              <a:rPr lang="fr-FR" sz="2002" b="1" i="1" dirty="0"/>
              <a:t>:  </a:t>
            </a:r>
            <a:r>
              <a:rPr lang="fr-FR" sz="2002" dirty="0">
                <a:solidFill>
                  <a:srgbClr val="0070C0"/>
                </a:solidFill>
              </a:rPr>
              <a:t>Running</a:t>
            </a:r>
          </a:p>
        </p:txBody>
      </p:sp>
      <p:sp>
        <p:nvSpPr>
          <p:cNvPr id="22" name="Right Arrow 56">
            <a:extLst>
              <a:ext uri="{FF2B5EF4-FFF2-40B4-BE49-F238E27FC236}">
                <a16:creationId xmlns:a16="http://schemas.microsoft.com/office/drawing/2014/main" id="{416E01CC-9DF0-DE1E-D9C2-858D8F3306FA}"/>
              </a:ext>
            </a:extLst>
          </p:cNvPr>
          <p:cNvSpPr/>
          <p:nvPr/>
        </p:nvSpPr>
        <p:spPr>
          <a:xfrm>
            <a:off x="6887999" y="2343429"/>
            <a:ext cx="312694" cy="42060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grpSp>
        <p:nvGrpSpPr>
          <p:cNvPr id="23" name="Group 57">
            <a:extLst>
              <a:ext uri="{FF2B5EF4-FFF2-40B4-BE49-F238E27FC236}">
                <a16:creationId xmlns:a16="http://schemas.microsoft.com/office/drawing/2014/main" id="{D3207B80-ADC3-4B0A-7ECC-6B5ACB49606F}"/>
              </a:ext>
            </a:extLst>
          </p:cNvPr>
          <p:cNvGrpSpPr/>
          <p:nvPr/>
        </p:nvGrpSpPr>
        <p:grpSpPr>
          <a:xfrm>
            <a:off x="7310701" y="1962178"/>
            <a:ext cx="2150520" cy="1022745"/>
            <a:chOff x="11262733" y="1142818"/>
            <a:chExt cx="2150520" cy="1022745"/>
          </a:xfrm>
        </p:grpSpPr>
        <p:sp>
          <p:nvSpPr>
            <p:cNvPr id="24" name="Rectangle : coins arrondis 35">
              <a:extLst>
                <a:ext uri="{FF2B5EF4-FFF2-40B4-BE49-F238E27FC236}">
                  <a16:creationId xmlns:a16="http://schemas.microsoft.com/office/drawing/2014/main" id="{8C148A57-71A7-74B2-7493-B4F23031BE9F}"/>
                </a:ext>
              </a:extLst>
            </p:cNvPr>
            <p:cNvSpPr/>
            <p:nvPr/>
          </p:nvSpPr>
          <p:spPr>
            <a:xfrm>
              <a:off x="11262733" y="1142818"/>
              <a:ext cx="2150520" cy="102274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002" dirty="0" err="1"/>
                <a:t>FrozenBiLM</a:t>
              </a:r>
              <a:endParaRPr lang="fr-FR" sz="2002" dirty="0"/>
            </a:p>
            <a:p>
              <a:pPr algn="ctr"/>
              <a:endParaRPr lang="fr-FR" sz="1050" dirty="0"/>
            </a:p>
            <a:p>
              <a:pPr algn="ctr"/>
              <a:endParaRPr lang="fr-FR" sz="2002" dirty="0"/>
            </a:p>
            <a:p>
              <a:pPr algn="ctr"/>
              <a:endParaRPr lang="fr-FR" sz="2002" dirty="0"/>
            </a:p>
          </p:txBody>
        </p:sp>
        <p:sp>
          <p:nvSpPr>
            <p:cNvPr id="25" name="Rectangle : coins arrondis 45">
              <a:extLst>
                <a:ext uri="{FF2B5EF4-FFF2-40B4-BE49-F238E27FC236}">
                  <a16:creationId xmlns:a16="http://schemas.microsoft.com/office/drawing/2014/main" id="{B1B4E68F-0971-475F-8706-7E7E4E27B234}"/>
                </a:ext>
              </a:extLst>
            </p:cNvPr>
            <p:cNvSpPr/>
            <p:nvPr/>
          </p:nvSpPr>
          <p:spPr>
            <a:xfrm>
              <a:off x="11350925" y="1506132"/>
              <a:ext cx="1969033" cy="57025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1" dirty="0" err="1">
                  <a:solidFill>
                    <a:schemeClr val="tx1"/>
                  </a:solidFill>
                </a:rPr>
                <a:t>Pretrained</a:t>
              </a:r>
              <a:r>
                <a:rPr lang="fr-FR" sz="1801" dirty="0">
                  <a:solidFill>
                    <a:schemeClr val="tx1"/>
                  </a:solidFill>
                </a:rPr>
                <a:t> </a:t>
              </a:r>
              <a:br>
                <a:rPr lang="fr-FR" sz="1801" dirty="0">
                  <a:solidFill>
                    <a:schemeClr val="tx1"/>
                  </a:solidFill>
                </a:rPr>
              </a:br>
              <a:r>
                <a:rPr lang="fr-FR" sz="1801" dirty="0" err="1">
                  <a:solidFill>
                    <a:schemeClr val="tx1"/>
                  </a:solidFill>
                </a:rPr>
                <a:t>BiLM</a:t>
              </a:r>
              <a:endParaRPr lang="fr-FR" sz="1801" dirty="0">
                <a:solidFill>
                  <a:schemeClr val="tx1"/>
                </a:solidFill>
              </a:endParaRPr>
            </a:p>
          </p:txBody>
        </p:sp>
        <p:pic>
          <p:nvPicPr>
            <p:cNvPr id="26" name="Graphique 47" descr="Flocon de neige">
              <a:extLst>
                <a:ext uri="{FF2B5EF4-FFF2-40B4-BE49-F238E27FC236}">
                  <a16:creationId xmlns:a16="http://schemas.microsoft.com/office/drawing/2014/main" id="{DE3A69F5-4B8D-61F0-8A9F-28C5FFB45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75430" y="1730330"/>
              <a:ext cx="360000" cy="360000"/>
            </a:xfrm>
            <a:prstGeom prst="rect">
              <a:avLst/>
            </a:prstGeom>
          </p:spPr>
        </p:pic>
      </p:grpSp>
      <p:sp>
        <p:nvSpPr>
          <p:cNvPr id="27" name="ZoneTexte 38">
            <a:extLst>
              <a:ext uri="{FF2B5EF4-FFF2-40B4-BE49-F238E27FC236}">
                <a16:creationId xmlns:a16="http://schemas.microsoft.com/office/drawing/2014/main" id="{041B0F62-24B3-4B07-1AF0-C1CB18492DB9}"/>
              </a:ext>
            </a:extLst>
          </p:cNvPr>
          <p:cNvSpPr txBox="1"/>
          <p:nvPr/>
        </p:nvSpPr>
        <p:spPr>
          <a:xfrm>
            <a:off x="2954647" y="1802450"/>
            <a:ext cx="1152355" cy="2002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2" b="1" dirty="0"/>
              <a:t>Training data:</a:t>
            </a:r>
            <a:br>
              <a:rPr lang="fr-FR" sz="2002" b="1" i="1" dirty="0"/>
            </a:br>
            <a:endParaRPr lang="fr-FR" sz="400" b="1" i="1" dirty="0"/>
          </a:p>
          <a:p>
            <a:pPr algn="ctr"/>
            <a:r>
              <a:rPr lang="fr-FR" sz="2002" b="1" i="1" dirty="0"/>
              <a:t>Web-</a:t>
            </a:r>
            <a:r>
              <a:rPr lang="fr-FR" sz="2002" b="1" i="1" dirty="0" err="1"/>
              <a:t>scrapedVideo</a:t>
            </a:r>
            <a:r>
              <a:rPr lang="fr-FR" sz="2002" b="1" i="1" dirty="0"/>
              <a:t> +</a:t>
            </a:r>
            <a:br>
              <a:rPr lang="fr-FR" sz="1050" b="1" i="1" dirty="0"/>
            </a:br>
            <a:r>
              <a:rPr lang="fr-FR" sz="2002" b="1" i="1" dirty="0" err="1"/>
              <a:t>Caption</a:t>
            </a:r>
            <a:endParaRPr lang="fr-FR" sz="2002" b="1" i="1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EC15C44-2F01-0302-6D60-9D048792019F}"/>
              </a:ext>
            </a:extLst>
          </p:cNvPr>
          <p:cNvSpPr txBox="1"/>
          <p:nvPr/>
        </p:nvSpPr>
        <p:spPr>
          <a:xfrm>
            <a:off x="3606876" y="1258700"/>
            <a:ext cx="3695423" cy="58577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3201" dirty="0"/>
              <a:t>Cross-modal Training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5C653D60-2BB6-5BEA-9188-1BDF04B8C3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39" b="18824"/>
          <a:stretch/>
        </p:blipFill>
        <p:spPr>
          <a:xfrm>
            <a:off x="4373233" y="1837259"/>
            <a:ext cx="2394000" cy="108000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8D168126-F42F-2609-0F3B-4C38CD186B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39" b="18824"/>
          <a:stretch/>
        </p:blipFill>
        <p:spPr>
          <a:xfrm>
            <a:off x="4275968" y="1942331"/>
            <a:ext cx="2394000" cy="108000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1E58B1E4-F1D4-24E3-B72E-4318F91707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139" b="18824"/>
          <a:stretch/>
        </p:blipFill>
        <p:spPr>
          <a:xfrm>
            <a:off x="4191485" y="2057649"/>
            <a:ext cx="2394000" cy="1080001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960565-A4AD-A304-8850-8ED2D1D00418}"/>
              </a:ext>
            </a:extLst>
          </p:cNvPr>
          <p:cNvSpPr/>
          <p:nvPr/>
        </p:nvSpPr>
        <p:spPr>
          <a:xfrm>
            <a:off x="0" y="6439411"/>
            <a:ext cx="116845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/>
              <a:t>[1] Just </a:t>
            </a:r>
            <a:r>
              <a:rPr lang="fr-FR" sz="1600" dirty="0" err="1"/>
              <a:t>Ask</a:t>
            </a:r>
            <a:r>
              <a:rPr lang="fr-FR" sz="1600" dirty="0"/>
              <a:t>: Learning to </a:t>
            </a:r>
            <a:r>
              <a:rPr lang="fr-FR" sz="1600" dirty="0" err="1"/>
              <a:t>Answer</a:t>
            </a:r>
            <a:r>
              <a:rPr lang="fr-FR" sz="1600" dirty="0"/>
              <a:t> Questions </a:t>
            </a:r>
            <a:r>
              <a:rPr lang="fr-FR" sz="1600" dirty="0" err="1"/>
              <a:t>from</a:t>
            </a:r>
            <a:r>
              <a:rPr lang="fr-FR" sz="1600" dirty="0"/>
              <a:t> Millions of </a:t>
            </a:r>
            <a:r>
              <a:rPr lang="fr-FR" sz="1600" dirty="0" err="1"/>
              <a:t>Narrated</a:t>
            </a:r>
            <a:r>
              <a:rPr lang="fr-FR" sz="1600" dirty="0"/>
              <a:t> </a:t>
            </a:r>
            <a:r>
              <a:rPr lang="fr-FR" sz="1600" dirty="0" err="1"/>
              <a:t>Videos</a:t>
            </a:r>
            <a:r>
              <a:rPr lang="fr-FR" sz="1600" dirty="0"/>
              <a:t>, A. Yang et al, ICCV 2021.</a:t>
            </a:r>
          </a:p>
          <a:p>
            <a:r>
              <a:rPr lang="fr-FR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773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000">
        <p:fade/>
      </p:transition>
    </mc:Choice>
    <mc:Fallback>
      <p:transition spd="med" advTm="29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0EEBE1-9268-4B03-B1BC-14573F68A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FrozenBiLM</a:t>
            </a:r>
            <a:r>
              <a:rPr lang="fr-FR" dirty="0"/>
              <a:t> </a:t>
            </a:r>
            <a:r>
              <a:rPr lang="fr-FR" dirty="0" err="1"/>
              <a:t>idea</a:t>
            </a:r>
            <a:endParaRPr lang="en-US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D6F5AC6-5EC4-5D41-8939-426BEA996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1603377"/>
          </a:xfrm>
        </p:spPr>
        <p:txBody>
          <a:bodyPr>
            <a:normAutofit/>
          </a:bodyPr>
          <a:lstStyle/>
          <a:p>
            <a:r>
              <a:rPr lang="fr-FR" sz="2000" b="1" dirty="0"/>
              <a:t>Background: </a:t>
            </a:r>
            <a:r>
              <a:rPr lang="fr-FR" sz="2000" dirty="0" err="1"/>
              <a:t>SoTA</a:t>
            </a:r>
            <a:r>
              <a:rPr lang="fr-FR" sz="2000" dirty="0"/>
              <a:t> </a:t>
            </a:r>
            <a:r>
              <a:rPr lang="fr-FR" sz="2000" dirty="0" err="1"/>
              <a:t>models</a:t>
            </a:r>
            <a:r>
              <a:rPr lang="fr-FR" sz="2000" dirty="0"/>
              <a:t> for </a:t>
            </a:r>
            <a:r>
              <a:rPr lang="fr-FR" sz="2000" dirty="0" err="1"/>
              <a:t>zero</a:t>
            </a:r>
            <a:r>
              <a:rPr lang="fr-FR" sz="2000" dirty="0"/>
              <a:t>-shot VQA </a:t>
            </a:r>
            <a:r>
              <a:rPr lang="fr-FR" sz="2000" dirty="0" err="1"/>
              <a:t>rely</a:t>
            </a:r>
            <a:r>
              <a:rPr lang="fr-FR" sz="2000" dirty="0"/>
              <a:t> on </a:t>
            </a:r>
            <a:r>
              <a:rPr lang="fr-FR" sz="2000" i="1" dirty="0" err="1"/>
              <a:t>frozen</a:t>
            </a:r>
            <a:r>
              <a:rPr lang="fr-FR" sz="2000" i="1" dirty="0"/>
              <a:t> </a:t>
            </a:r>
            <a:r>
              <a:rPr lang="fr-FR" sz="2000" dirty="0" err="1"/>
              <a:t>autoregressive</a:t>
            </a:r>
            <a:r>
              <a:rPr lang="fr-FR" sz="2000" dirty="0"/>
              <a:t> </a:t>
            </a:r>
            <a:r>
              <a:rPr lang="fr-FR" sz="2000" dirty="0" err="1"/>
              <a:t>language</a:t>
            </a:r>
            <a:r>
              <a:rPr lang="fr-FR" sz="2000" dirty="0"/>
              <a:t> </a:t>
            </a:r>
            <a:r>
              <a:rPr lang="fr-FR" sz="2000" dirty="0" err="1"/>
              <a:t>models</a:t>
            </a:r>
            <a:r>
              <a:rPr lang="fr-FR" sz="2000" dirty="0"/>
              <a:t> [2].</a:t>
            </a:r>
          </a:p>
          <a:p>
            <a:r>
              <a:rPr lang="fr-FR" sz="2000" b="1" dirty="0"/>
              <a:t>Issues: </a:t>
            </a:r>
            <a:r>
              <a:rPr lang="fr-FR" sz="2000" dirty="0" err="1"/>
              <a:t>They</a:t>
            </a:r>
            <a:r>
              <a:rPr lang="fr-FR" sz="2000" dirty="0"/>
              <a:t> </a:t>
            </a:r>
            <a:r>
              <a:rPr lang="fr-FR" sz="2000" dirty="0" err="1"/>
              <a:t>require</a:t>
            </a:r>
            <a:r>
              <a:rPr lang="fr-FR" sz="2000" dirty="0"/>
              <a:t> billion </a:t>
            </a:r>
            <a:r>
              <a:rPr lang="fr-FR" sz="2000" dirty="0" err="1"/>
              <a:t>parameters</a:t>
            </a:r>
            <a:r>
              <a:rPr lang="fr-FR" sz="2000" dirty="0"/>
              <a:t> to </a:t>
            </a:r>
            <a:r>
              <a:rPr lang="fr-FR" sz="2000" dirty="0" err="1"/>
              <a:t>work</a:t>
            </a:r>
            <a:r>
              <a:rPr lang="fr-FR" sz="2000" dirty="0"/>
              <a:t> </a:t>
            </a:r>
            <a:r>
              <a:rPr lang="fr-FR" sz="2000" dirty="0" err="1"/>
              <a:t>well</a:t>
            </a:r>
            <a:r>
              <a:rPr lang="fr-FR" sz="2000" dirty="0"/>
              <a:t> =&gt; hard to train and </a:t>
            </a:r>
            <a:r>
              <a:rPr lang="fr-FR" sz="2000" dirty="0" err="1"/>
              <a:t>deploy</a:t>
            </a:r>
            <a:r>
              <a:rPr lang="fr-FR" sz="2000" dirty="0"/>
              <a:t> in practice.</a:t>
            </a:r>
          </a:p>
          <a:p>
            <a:r>
              <a:rPr lang="fr-FR" sz="2000" b="1" dirty="0" err="1"/>
              <a:t>Problematic</a:t>
            </a:r>
            <a:r>
              <a:rPr lang="fr-FR" sz="2000" b="1" dirty="0"/>
              <a:t>: </a:t>
            </a:r>
            <a:r>
              <a:rPr lang="fr-FR" sz="2000" dirty="0"/>
              <a:t>Can </a:t>
            </a:r>
            <a:r>
              <a:rPr lang="fr-FR" sz="2000" dirty="0" err="1"/>
              <a:t>we</a:t>
            </a:r>
            <a:r>
              <a:rPr lang="fr-FR" sz="2000" dirty="0"/>
              <a:t> tackle </a:t>
            </a:r>
            <a:r>
              <a:rPr lang="fr-FR" sz="2000" dirty="0" err="1"/>
              <a:t>zero</a:t>
            </a:r>
            <a:r>
              <a:rPr lang="fr-FR" sz="2000" dirty="0"/>
              <a:t>-shot </a:t>
            </a:r>
            <a:r>
              <a:rPr lang="fr-FR" sz="2000" dirty="0" err="1"/>
              <a:t>VideoQA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lighter</a:t>
            </a:r>
            <a:r>
              <a:rPr lang="fr-FR" sz="2000" dirty="0"/>
              <a:t> </a:t>
            </a:r>
            <a:r>
              <a:rPr lang="fr-FR" sz="2000" dirty="0" err="1"/>
              <a:t>models</a:t>
            </a:r>
            <a:r>
              <a:rPr lang="fr-FR" sz="2000" dirty="0"/>
              <a:t>?</a:t>
            </a:r>
          </a:p>
          <a:p>
            <a:r>
              <a:rPr lang="fr-FR" sz="2000" b="1" dirty="0" err="1"/>
              <a:t>Idea</a:t>
            </a:r>
            <a:r>
              <a:rPr lang="fr-FR" sz="2000" b="1" dirty="0"/>
              <a:t>: </a:t>
            </a:r>
            <a:r>
              <a:rPr lang="fr-FR" sz="2000" dirty="0"/>
              <a:t>Use </a:t>
            </a:r>
            <a:r>
              <a:rPr lang="fr-FR" sz="2000" dirty="0" err="1"/>
              <a:t>bidirectional</a:t>
            </a:r>
            <a:r>
              <a:rPr lang="fr-FR" sz="2000" dirty="0"/>
              <a:t> </a:t>
            </a:r>
            <a:r>
              <a:rPr lang="fr-FR" sz="2000" dirty="0" err="1"/>
              <a:t>language</a:t>
            </a:r>
            <a:r>
              <a:rPr lang="fr-FR" sz="2000" dirty="0"/>
              <a:t> </a:t>
            </a:r>
            <a:r>
              <a:rPr lang="fr-FR" sz="2000" dirty="0" err="1"/>
              <a:t>models</a:t>
            </a:r>
            <a:r>
              <a:rPr lang="fr-FR" sz="2000" dirty="0"/>
              <a:t> (</a:t>
            </a:r>
            <a:r>
              <a:rPr lang="fr-FR" sz="2000" dirty="0" err="1"/>
              <a:t>BiLM</a:t>
            </a:r>
            <a:r>
              <a:rPr lang="fr-FR" sz="2000" dirty="0"/>
              <a:t>)!</a:t>
            </a:r>
          </a:p>
          <a:p>
            <a:endParaRPr lang="fr-FR" sz="2000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A5A7D1B-6255-723E-AD5D-91D7DA0676DE}"/>
              </a:ext>
            </a:extLst>
          </p:cNvPr>
          <p:cNvCxnSpPr>
            <a:cxnSpLocks/>
          </p:cNvCxnSpPr>
          <p:nvPr/>
        </p:nvCxnSpPr>
        <p:spPr>
          <a:xfrm>
            <a:off x="5963652" y="3705727"/>
            <a:ext cx="0" cy="25350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FFCB472-1955-6BD0-3330-FC7853F6725A}"/>
              </a:ext>
            </a:extLst>
          </p:cNvPr>
          <p:cNvSpPr/>
          <p:nvPr/>
        </p:nvSpPr>
        <p:spPr>
          <a:xfrm>
            <a:off x="1314600" y="3642500"/>
            <a:ext cx="4172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Autoregressive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language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models</a:t>
            </a:r>
            <a:endParaRPr lang="fr-F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40E7E1-DB73-28ED-B22A-A32191DADFE4}"/>
              </a:ext>
            </a:extLst>
          </p:cNvPr>
          <p:cNvSpPr/>
          <p:nvPr/>
        </p:nvSpPr>
        <p:spPr>
          <a:xfrm>
            <a:off x="6440052" y="3642500"/>
            <a:ext cx="4172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Bidirectional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language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models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fr-F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BiLM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10B5FE5-5F1A-161C-DBC6-4EF3C8B71B9B}"/>
              </a:ext>
            </a:extLst>
          </p:cNvPr>
          <p:cNvSpPr txBox="1"/>
          <p:nvPr/>
        </p:nvSpPr>
        <p:spPr>
          <a:xfrm>
            <a:off x="1652762" y="4056762"/>
            <a:ext cx="40726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[BOS] -&gt; The</a:t>
            </a:r>
          </a:p>
          <a:p>
            <a:r>
              <a:rPr lang="fr-FR" dirty="0"/>
              <a:t>The -&gt; dog</a:t>
            </a:r>
          </a:p>
          <a:p>
            <a:r>
              <a:rPr lang="fr-FR" sz="1800" dirty="0"/>
              <a:t>The dog </a:t>
            </a:r>
            <a:r>
              <a:rPr lang="fr-FR" dirty="0"/>
              <a:t>-&gt; </a:t>
            </a:r>
            <a:r>
              <a:rPr lang="fr-FR" dirty="0" err="1"/>
              <a:t>is</a:t>
            </a:r>
            <a:endParaRPr lang="fr-FR" dirty="0"/>
          </a:p>
          <a:p>
            <a:r>
              <a:rPr lang="fr-FR" sz="1800" dirty="0"/>
              <a:t>The dog </a:t>
            </a:r>
            <a:r>
              <a:rPr lang="fr-FR" sz="1800" dirty="0" err="1"/>
              <a:t>is</a:t>
            </a:r>
            <a:r>
              <a:rPr lang="fr-FR" sz="1800" dirty="0"/>
              <a:t> -&gt; running</a:t>
            </a:r>
          </a:p>
          <a:p>
            <a:r>
              <a:rPr lang="fr-FR" dirty="0"/>
              <a:t>The dog </a:t>
            </a:r>
            <a:r>
              <a:rPr lang="fr-FR" dirty="0" err="1"/>
              <a:t>is</a:t>
            </a:r>
            <a:r>
              <a:rPr lang="fr-FR" dirty="0"/>
              <a:t> running -&gt; in</a:t>
            </a:r>
          </a:p>
          <a:p>
            <a:r>
              <a:rPr lang="fr-FR" dirty="0"/>
              <a:t>The dog </a:t>
            </a:r>
            <a:r>
              <a:rPr lang="fr-FR" dirty="0" err="1"/>
              <a:t>is</a:t>
            </a:r>
            <a:r>
              <a:rPr lang="fr-FR" dirty="0"/>
              <a:t> running in -&gt; the </a:t>
            </a:r>
          </a:p>
          <a:p>
            <a:r>
              <a:rPr lang="fr-FR" sz="1800" dirty="0"/>
              <a:t>The dog </a:t>
            </a:r>
            <a:r>
              <a:rPr lang="fr-FR" sz="1800" dirty="0" err="1"/>
              <a:t>is</a:t>
            </a:r>
            <a:r>
              <a:rPr lang="fr-FR" sz="1800" dirty="0"/>
              <a:t> running in the -&gt; </a:t>
            </a:r>
            <a:r>
              <a:rPr lang="fr-FR" sz="1800" dirty="0" err="1"/>
              <a:t>snow</a:t>
            </a:r>
            <a:endParaRPr lang="fr-FR" sz="1800" dirty="0"/>
          </a:p>
          <a:p>
            <a:r>
              <a:rPr lang="fr-FR" dirty="0"/>
              <a:t>The dog </a:t>
            </a:r>
            <a:r>
              <a:rPr lang="fr-FR" dirty="0" err="1"/>
              <a:t>is</a:t>
            </a:r>
            <a:r>
              <a:rPr lang="fr-FR" dirty="0"/>
              <a:t> running in the </a:t>
            </a:r>
            <a:r>
              <a:rPr lang="fr-FR" dirty="0" err="1"/>
              <a:t>snow</a:t>
            </a:r>
            <a:r>
              <a:rPr lang="fr-FR" dirty="0"/>
              <a:t> -&gt; EOS</a:t>
            </a:r>
            <a:endParaRPr lang="fr-FR" sz="18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EAF0160-08DE-59C0-2B6F-0B74FED3F661}"/>
              </a:ext>
            </a:extLst>
          </p:cNvPr>
          <p:cNvSpPr txBox="1"/>
          <p:nvPr/>
        </p:nvSpPr>
        <p:spPr>
          <a:xfrm>
            <a:off x="6490033" y="4056762"/>
            <a:ext cx="4072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The dog </a:t>
            </a:r>
            <a:r>
              <a:rPr lang="fr-FR" dirty="0" err="1"/>
              <a:t>is</a:t>
            </a:r>
            <a:r>
              <a:rPr lang="fr-FR" dirty="0"/>
              <a:t> [MASK] in the </a:t>
            </a:r>
            <a:r>
              <a:rPr lang="fr-FR" dirty="0" err="1"/>
              <a:t>snow</a:t>
            </a:r>
            <a:r>
              <a:rPr lang="fr-FR" dirty="0"/>
              <a:t> </a:t>
            </a:r>
            <a:r>
              <a:rPr lang="fr-FR" sz="1800" dirty="0"/>
              <a:t>-&gt; </a:t>
            </a:r>
            <a:r>
              <a:rPr lang="fr-FR" dirty="0"/>
              <a:t>running</a:t>
            </a:r>
            <a:endParaRPr lang="fr-FR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DCBC8D-4CA9-5D42-1882-3839738A2139}"/>
              </a:ext>
            </a:extLst>
          </p:cNvPr>
          <p:cNvSpPr/>
          <p:nvPr/>
        </p:nvSpPr>
        <p:spPr>
          <a:xfrm>
            <a:off x="0" y="6439411"/>
            <a:ext cx="116845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/>
              <a:t>[2] </a:t>
            </a:r>
            <a:r>
              <a:rPr lang="fr-FR" sz="1600" dirty="0" err="1"/>
              <a:t>Multi-modal</a:t>
            </a:r>
            <a:r>
              <a:rPr lang="fr-FR" sz="1600" dirty="0"/>
              <a:t> Few-Shot Learning </a:t>
            </a:r>
            <a:r>
              <a:rPr lang="fr-FR" sz="1600" dirty="0" err="1"/>
              <a:t>with</a:t>
            </a:r>
            <a:r>
              <a:rPr lang="fr-FR" sz="1600" dirty="0"/>
              <a:t> </a:t>
            </a:r>
            <a:r>
              <a:rPr lang="fr-FR" sz="1600" dirty="0" err="1"/>
              <a:t>Frozen</a:t>
            </a:r>
            <a:r>
              <a:rPr lang="fr-FR" sz="1600" dirty="0"/>
              <a:t> </a:t>
            </a:r>
            <a:r>
              <a:rPr lang="fr-FR" sz="1600" dirty="0" err="1"/>
              <a:t>Language</a:t>
            </a:r>
            <a:r>
              <a:rPr lang="fr-FR" sz="1600" dirty="0"/>
              <a:t> </a:t>
            </a:r>
            <a:r>
              <a:rPr lang="fr-FR" sz="1600" dirty="0" err="1"/>
              <a:t>Models</a:t>
            </a:r>
            <a:r>
              <a:rPr lang="fr-FR" sz="1600" dirty="0"/>
              <a:t>, M. </a:t>
            </a:r>
            <a:r>
              <a:rPr lang="fr-FR" sz="1600" dirty="0" err="1"/>
              <a:t>Tsimpoukelli</a:t>
            </a:r>
            <a:r>
              <a:rPr lang="fr-FR" sz="1600" dirty="0"/>
              <a:t> et al, </a:t>
            </a:r>
            <a:r>
              <a:rPr lang="fr-FR" sz="1600" dirty="0" err="1"/>
              <a:t>NeurIPS</a:t>
            </a:r>
            <a:r>
              <a:rPr lang="fr-FR" sz="1600" dirty="0"/>
              <a:t> 2021.</a:t>
            </a:r>
          </a:p>
          <a:p>
            <a:r>
              <a:rPr lang="fr-FR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58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6000">
        <p:fade/>
      </p:transition>
    </mc:Choice>
    <mc:Fallback>
      <p:transition spd="med" advTm="26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90285F-387D-34C5-C9DE-7BA80F13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Multi-modal</a:t>
            </a:r>
            <a:r>
              <a:rPr lang="fr-FR" dirty="0"/>
              <a:t> adaptation of a </a:t>
            </a:r>
            <a:r>
              <a:rPr lang="fr-FR" i="1" dirty="0" err="1"/>
              <a:t>Frozen</a:t>
            </a:r>
            <a:r>
              <a:rPr lang="fr-FR" dirty="0"/>
              <a:t> </a:t>
            </a:r>
            <a:r>
              <a:rPr lang="fr-FR" dirty="0" err="1"/>
              <a:t>BiLM</a:t>
            </a:r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D35BB7C-F2A2-F587-C0FE-F5B25A5D504B}"/>
              </a:ext>
            </a:extLst>
          </p:cNvPr>
          <p:cNvSpPr txBox="1"/>
          <p:nvPr/>
        </p:nvSpPr>
        <p:spPr>
          <a:xfrm>
            <a:off x="4508058" y="5660432"/>
            <a:ext cx="5942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000000"/>
                </a:solidFill>
              </a:rPr>
              <a:t>The</a:t>
            </a:r>
            <a:endParaRPr lang="fr-FR" sz="160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91C8DFA-31EC-3A74-64F4-653600283F00}"/>
              </a:ext>
            </a:extLst>
          </p:cNvPr>
          <p:cNvSpPr txBox="1"/>
          <p:nvPr/>
        </p:nvSpPr>
        <p:spPr>
          <a:xfrm>
            <a:off x="2099264" y="5583893"/>
            <a:ext cx="337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F5220F18-B642-1EC3-9E63-CEB3BE0FEA1A}"/>
              </a:ext>
            </a:extLst>
          </p:cNvPr>
          <p:cNvSpPr/>
          <p:nvPr/>
        </p:nvSpPr>
        <p:spPr>
          <a:xfrm>
            <a:off x="5385" y="4542337"/>
            <a:ext cx="2088000" cy="468000"/>
          </a:xfrm>
          <a:prstGeom prst="roundRect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/>
              <a:t>Visual Backbone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49B5404E-8002-4703-D280-73BE03437BFB}"/>
              </a:ext>
            </a:extLst>
          </p:cNvPr>
          <p:cNvSpPr/>
          <p:nvPr/>
        </p:nvSpPr>
        <p:spPr>
          <a:xfrm>
            <a:off x="2422631" y="4542338"/>
            <a:ext cx="2088000" cy="468000"/>
          </a:xfrm>
          <a:prstGeom prst="roundRect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/>
              <a:t>Visual Backbone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599EC2B2-C0EA-CB83-C9C1-A0BD38C25839}"/>
              </a:ext>
            </a:extLst>
          </p:cNvPr>
          <p:cNvCxnSpPr>
            <a:cxnSpLocks/>
          </p:cNvCxnSpPr>
          <p:nvPr/>
        </p:nvCxnSpPr>
        <p:spPr>
          <a:xfrm flipH="1" flipV="1">
            <a:off x="1049385" y="5019302"/>
            <a:ext cx="414" cy="1757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C6DCA367-C3D3-CC2C-67AB-F3062A795376}"/>
              </a:ext>
            </a:extLst>
          </p:cNvPr>
          <p:cNvCxnSpPr>
            <a:cxnSpLocks/>
          </p:cNvCxnSpPr>
          <p:nvPr/>
        </p:nvCxnSpPr>
        <p:spPr>
          <a:xfrm flipV="1">
            <a:off x="3466631" y="5019303"/>
            <a:ext cx="0" cy="1757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6470EFCA-1B75-D468-1820-D7257204E7A0}"/>
              </a:ext>
            </a:extLst>
          </p:cNvPr>
          <p:cNvCxnSpPr>
            <a:cxnSpLocks/>
          </p:cNvCxnSpPr>
          <p:nvPr/>
        </p:nvCxnSpPr>
        <p:spPr>
          <a:xfrm flipH="1" flipV="1">
            <a:off x="4774201" y="5039816"/>
            <a:ext cx="414" cy="54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376D68C1-4981-AA2F-ECA2-643FC5405270}"/>
              </a:ext>
            </a:extLst>
          </p:cNvPr>
          <p:cNvCxnSpPr>
            <a:cxnSpLocks/>
          </p:cNvCxnSpPr>
          <p:nvPr/>
        </p:nvCxnSpPr>
        <p:spPr>
          <a:xfrm flipH="1" flipV="1">
            <a:off x="5219176" y="5039816"/>
            <a:ext cx="414" cy="54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60314991-3D79-C6E6-2580-93AAFBFD6B21}"/>
              </a:ext>
            </a:extLst>
          </p:cNvPr>
          <p:cNvCxnSpPr>
            <a:cxnSpLocks/>
          </p:cNvCxnSpPr>
          <p:nvPr/>
        </p:nvCxnSpPr>
        <p:spPr>
          <a:xfrm flipH="1" flipV="1">
            <a:off x="5692898" y="5039816"/>
            <a:ext cx="414" cy="54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9762D9DE-5956-BE5E-7337-1D067E18FBBE}"/>
              </a:ext>
            </a:extLst>
          </p:cNvPr>
          <p:cNvCxnSpPr>
            <a:cxnSpLocks/>
          </p:cNvCxnSpPr>
          <p:nvPr/>
        </p:nvCxnSpPr>
        <p:spPr>
          <a:xfrm flipH="1" flipV="1">
            <a:off x="6144792" y="5039816"/>
            <a:ext cx="414" cy="54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1118E40C-C881-5A23-090A-6D221F425E1C}"/>
              </a:ext>
            </a:extLst>
          </p:cNvPr>
          <p:cNvCxnSpPr>
            <a:cxnSpLocks/>
          </p:cNvCxnSpPr>
          <p:nvPr/>
        </p:nvCxnSpPr>
        <p:spPr>
          <a:xfrm flipH="1" flipV="1">
            <a:off x="6618731" y="5039816"/>
            <a:ext cx="414" cy="54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F20A6875-13B2-03CD-40EA-D298E15C317C}"/>
              </a:ext>
            </a:extLst>
          </p:cNvPr>
          <p:cNvCxnSpPr>
            <a:cxnSpLocks/>
          </p:cNvCxnSpPr>
          <p:nvPr/>
        </p:nvCxnSpPr>
        <p:spPr>
          <a:xfrm flipH="1" flipV="1">
            <a:off x="7253472" y="5039816"/>
            <a:ext cx="414" cy="54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082B1E50-E27B-1CAD-6D4C-C2077B128BC7}"/>
              </a:ext>
            </a:extLst>
          </p:cNvPr>
          <p:cNvCxnSpPr>
            <a:cxnSpLocks/>
          </p:cNvCxnSpPr>
          <p:nvPr/>
        </p:nvCxnSpPr>
        <p:spPr>
          <a:xfrm flipH="1" flipV="1">
            <a:off x="7784456" y="5039813"/>
            <a:ext cx="414" cy="54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5CE2F12E-3D83-6424-3A28-172C8749D5BA}"/>
              </a:ext>
            </a:extLst>
          </p:cNvPr>
          <p:cNvCxnSpPr>
            <a:cxnSpLocks/>
          </p:cNvCxnSpPr>
          <p:nvPr/>
        </p:nvCxnSpPr>
        <p:spPr>
          <a:xfrm flipH="1" flipV="1">
            <a:off x="8340795" y="5039816"/>
            <a:ext cx="414" cy="54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6DA1E3AD-B24A-3B5F-575B-AFB79E5FCDA8}"/>
              </a:ext>
            </a:extLst>
          </p:cNvPr>
          <p:cNvCxnSpPr/>
          <p:nvPr/>
        </p:nvCxnSpPr>
        <p:spPr>
          <a:xfrm flipH="1" flipV="1">
            <a:off x="8835261" y="5039812"/>
            <a:ext cx="414" cy="54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9BE4371D-4BC0-521B-F6F3-B00C5CF25261}"/>
              </a:ext>
            </a:extLst>
          </p:cNvPr>
          <p:cNvCxnSpPr/>
          <p:nvPr/>
        </p:nvCxnSpPr>
        <p:spPr>
          <a:xfrm flipH="1" flipV="1">
            <a:off x="9237058" y="5039813"/>
            <a:ext cx="414" cy="54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A6FC225B-4617-C225-5DEE-B78FAE3ED3E6}"/>
              </a:ext>
            </a:extLst>
          </p:cNvPr>
          <p:cNvSpPr/>
          <p:nvPr/>
        </p:nvSpPr>
        <p:spPr>
          <a:xfrm>
            <a:off x="4601989" y="4542332"/>
            <a:ext cx="5458641" cy="468000"/>
          </a:xfrm>
          <a:prstGeom prst="roundRect">
            <a:avLst/>
          </a:prstGeom>
          <a:solidFill>
            <a:srgbClr val="3CB0F0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/>
              <a:t>                                          </a:t>
            </a:r>
            <a:r>
              <a:rPr lang="fr-FR" sz="1600" dirty="0" err="1"/>
              <a:t>Token</a:t>
            </a:r>
            <a:r>
              <a:rPr lang="fr-FR" sz="1600" dirty="0"/>
              <a:t> </a:t>
            </a:r>
            <a:r>
              <a:rPr lang="fr-FR" sz="1600" dirty="0" err="1"/>
              <a:t>Embedder</a:t>
            </a:r>
            <a:endParaRPr lang="fr-FR" sz="1600" i="1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2D8F0AC-EDE2-DBB3-3686-6454DAFC6CF2}"/>
              </a:ext>
            </a:extLst>
          </p:cNvPr>
          <p:cNvSpPr txBox="1"/>
          <p:nvPr/>
        </p:nvSpPr>
        <p:spPr>
          <a:xfrm>
            <a:off x="4923381" y="5660432"/>
            <a:ext cx="6862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000000"/>
                </a:solidFill>
              </a:rPr>
              <a:t>bride</a:t>
            </a:r>
            <a:endParaRPr lang="fr-FR" sz="1600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FD64ED4-3127-7256-2CF1-20AE2ECCC752}"/>
              </a:ext>
            </a:extLst>
          </p:cNvPr>
          <p:cNvSpPr txBox="1"/>
          <p:nvPr/>
        </p:nvSpPr>
        <p:spPr>
          <a:xfrm>
            <a:off x="5470695" y="5660432"/>
            <a:ext cx="5435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000000"/>
                </a:solidFill>
              </a:rPr>
              <a:t>and</a:t>
            </a:r>
            <a:endParaRPr lang="fr-FR" sz="1600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2648DC91-F6C6-D207-CE9A-4EC35EA7006C}"/>
              </a:ext>
            </a:extLst>
          </p:cNvPr>
          <p:cNvSpPr txBox="1"/>
          <p:nvPr/>
        </p:nvSpPr>
        <p:spPr>
          <a:xfrm>
            <a:off x="5929503" y="5660432"/>
            <a:ext cx="5435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000000"/>
                </a:solidFill>
              </a:rPr>
              <a:t>the</a:t>
            </a:r>
            <a:endParaRPr lang="fr-FR" sz="1600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46018DF-E0D7-A0F3-89BD-88DF7CF47A9B}"/>
              </a:ext>
            </a:extLst>
          </p:cNvPr>
          <p:cNvSpPr txBox="1"/>
          <p:nvPr/>
        </p:nvSpPr>
        <p:spPr>
          <a:xfrm>
            <a:off x="6283748" y="5660432"/>
            <a:ext cx="8207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000000"/>
                </a:solidFill>
              </a:rPr>
              <a:t>groom</a:t>
            </a:r>
            <a:endParaRPr lang="fr-FR" sz="1600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369B0819-6DF2-FD50-AE9D-F6F77286F273}"/>
              </a:ext>
            </a:extLst>
          </p:cNvPr>
          <p:cNvSpPr txBox="1"/>
          <p:nvPr/>
        </p:nvSpPr>
        <p:spPr>
          <a:xfrm>
            <a:off x="6888602" y="5668219"/>
            <a:ext cx="80238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500" dirty="0">
                <a:solidFill>
                  <a:schemeClr val="accent6">
                    <a:lumMod val="75000"/>
                  </a:schemeClr>
                </a:solidFill>
              </a:rPr>
              <a:t>[MASK]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11449D01-B49F-32E5-A910-8DCAFCA6A659}"/>
              </a:ext>
            </a:extLst>
          </p:cNvPr>
          <p:cNvSpPr txBox="1"/>
          <p:nvPr/>
        </p:nvSpPr>
        <p:spPr>
          <a:xfrm>
            <a:off x="7582036" y="5660432"/>
            <a:ext cx="466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000000"/>
                </a:solidFill>
              </a:rPr>
              <a:t>the</a:t>
            </a:r>
            <a:endParaRPr lang="fr-FR" sz="1600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52922B70-5815-CF7F-830D-3FF53A89C217}"/>
              </a:ext>
            </a:extLst>
          </p:cNvPr>
          <p:cNvSpPr txBox="1"/>
          <p:nvPr/>
        </p:nvSpPr>
        <p:spPr>
          <a:xfrm>
            <a:off x="7977279" y="5668219"/>
            <a:ext cx="81183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500" dirty="0">
                <a:solidFill>
                  <a:schemeClr val="accent6">
                    <a:lumMod val="75000"/>
                  </a:schemeClr>
                </a:solidFill>
              </a:rPr>
              <a:t>[MASK]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0D3EC639-F8D0-2444-58E6-801E8F8929AF}"/>
              </a:ext>
            </a:extLst>
          </p:cNvPr>
          <p:cNvSpPr txBox="1"/>
          <p:nvPr/>
        </p:nvSpPr>
        <p:spPr>
          <a:xfrm>
            <a:off x="8661167" y="5660432"/>
            <a:ext cx="4063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000000"/>
                </a:solidFill>
              </a:rPr>
              <a:t>at</a:t>
            </a:r>
            <a:endParaRPr lang="fr-FR" sz="1600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79938E2C-FACF-8192-1AC6-C6BA823FF557}"/>
              </a:ext>
            </a:extLst>
          </p:cNvPr>
          <p:cNvSpPr txBox="1"/>
          <p:nvPr/>
        </p:nvSpPr>
        <p:spPr>
          <a:xfrm>
            <a:off x="9006513" y="5660432"/>
            <a:ext cx="466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000000"/>
                </a:solidFill>
              </a:rPr>
              <a:t>the</a:t>
            </a:r>
            <a:endParaRPr lang="fr-FR" sz="1600" dirty="0"/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557A0CBE-DE6D-CD88-C844-31FC79A7FF62}"/>
              </a:ext>
            </a:extLst>
          </p:cNvPr>
          <p:cNvCxnSpPr>
            <a:cxnSpLocks/>
          </p:cNvCxnSpPr>
          <p:nvPr/>
        </p:nvCxnSpPr>
        <p:spPr>
          <a:xfrm flipH="1" flipV="1">
            <a:off x="9707867" y="5039816"/>
            <a:ext cx="414" cy="54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7A7C6378-7252-FC6F-ADED-B3B02D545AD6}"/>
              </a:ext>
            </a:extLst>
          </p:cNvPr>
          <p:cNvSpPr txBox="1"/>
          <p:nvPr/>
        </p:nvSpPr>
        <p:spPr>
          <a:xfrm>
            <a:off x="9357156" y="5668219"/>
            <a:ext cx="785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500" dirty="0">
                <a:solidFill>
                  <a:schemeClr val="accent6">
                    <a:lumMod val="75000"/>
                  </a:schemeClr>
                </a:solidFill>
              </a:rPr>
              <a:t>[MASK]</a:t>
            </a:r>
          </a:p>
        </p:txBody>
      </p: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FF900501-4D56-3321-436A-502EF7F0C50B}"/>
              </a:ext>
            </a:extLst>
          </p:cNvPr>
          <p:cNvCxnSpPr>
            <a:cxnSpLocks/>
          </p:cNvCxnSpPr>
          <p:nvPr/>
        </p:nvCxnSpPr>
        <p:spPr>
          <a:xfrm flipV="1">
            <a:off x="1050538" y="4329233"/>
            <a:ext cx="0" cy="18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A7FF20FC-EAC4-C3B4-650D-89089AB331A3}"/>
              </a:ext>
            </a:extLst>
          </p:cNvPr>
          <p:cNvCxnSpPr>
            <a:cxnSpLocks/>
          </p:cNvCxnSpPr>
          <p:nvPr/>
        </p:nvCxnSpPr>
        <p:spPr>
          <a:xfrm flipH="1" flipV="1">
            <a:off x="3469077" y="4329232"/>
            <a:ext cx="414" cy="18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AD7EFB6D-8D1F-71CA-2801-C12188D5228E}"/>
              </a:ext>
            </a:extLst>
          </p:cNvPr>
          <p:cNvSpPr/>
          <p:nvPr/>
        </p:nvSpPr>
        <p:spPr>
          <a:xfrm>
            <a:off x="2422631" y="4048768"/>
            <a:ext cx="2088000" cy="26828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/>
              <a:t>Visual-</a:t>
            </a:r>
            <a:r>
              <a:rPr lang="fr-FR" sz="1600" dirty="0" err="1"/>
              <a:t>Text</a:t>
            </a:r>
            <a:r>
              <a:rPr lang="fr-FR" sz="1600" dirty="0"/>
              <a:t> Projection</a:t>
            </a:r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47B320E2-8170-9BAE-38CB-70E43C07952F}"/>
              </a:ext>
            </a:extLst>
          </p:cNvPr>
          <p:cNvSpPr/>
          <p:nvPr/>
        </p:nvSpPr>
        <p:spPr>
          <a:xfrm>
            <a:off x="12304" y="4048769"/>
            <a:ext cx="2088000" cy="26828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/>
              <a:t>Visual-</a:t>
            </a:r>
            <a:r>
              <a:rPr lang="fr-FR" sz="1600" dirty="0" err="1"/>
              <a:t>Text</a:t>
            </a:r>
            <a:r>
              <a:rPr lang="fr-FR" sz="1600" dirty="0"/>
              <a:t> Projection 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B6923F85-2F2A-1712-E5F8-F43210C6D16B}"/>
              </a:ext>
            </a:extLst>
          </p:cNvPr>
          <p:cNvSpPr txBox="1"/>
          <p:nvPr/>
        </p:nvSpPr>
        <p:spPr>
          <a:xfrm>
            <a:off x="2099264" y="4608547"/>
            <a:ext cx="337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1E1D1ACD-7450-AA56-41D4-3A08C43ACB22}"/>
              </a:ext>
            </a:extLst>
          </p:cNvPr>
          <p:cNvSpPr/>
          <p:nvPr/>
        </p:nvSpPr>
        <p:spPr>
          <a:xfrm>
            <a:off x="933817" y="3725730"/>
            <a:ext cx="267716" cy="26828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379E91FB-0582-3D4E-D7E5-DE383EA607E7}"/>
              </a:ext>
            </a:extLst>
          </p:cNvPr>
          <p:cNvSpPr/>
          <p:nvPr/>
        </p:nvSpPr>
        <p:spPr>
          <a:xfrm>
            <a:off x="3337760" y="3716899"/>
            <a:ext cx="267716" cy="25200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C8ABFE4C-4E0C-4B37-A277-47EA849656E1}"/>
              </a:ext>
            </a:extLst>
          </p:cNvPr>
          <p:cNvSpPr/>
          <p:nvPr/>
        </p:nvSpPr>
        <p:spPr>
          <a:xfrm>
            <a:off x="4660804" y="4194146"/>
            <a:ext cx="267716" cy="26828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F7D6A422-30DC-AAA1-8FC3-1A1D12775920}"/>
              </a:ext>
            </a:extLst>
          </p:cNvPr>
          <p:cNvSpPr/>
          <p:nvPr/>
        </p:nvSpPr>
        <p:spPr>
          <a:xfrm>
            <a:off x="5102252" y="4194146"/>
            <a:ext cx="267716" cy="26828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1C519F90-7838-7E80-E75D-92D9E57C3B3A}"/>
              </a:ext>
            </a:extLst>
          </p:cNvPr>
          <p:cNvSpPr/>
          <p:nvPr/>
        </p:nvSpPr>
        <p:spPr>
          <a:xfrm>
            <a:off x="5573751" y="4194146"/>
            <a:ext cx="267716" cy="26828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963F471F-F6B3-D97A-3BE4-00624386CD0C}"/>
              </a:ext>
            </a:extLst>
          </p:cNvPr>
          <p:cNvSpPr/>
          <p:nvPr/>
        </p:nvSpPr>
        <p:spPr>
          <a:xfrm>
            <a:off x="6019873" y="4194146"/>
            <a:ext cx="267716" cy="26828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4C795700-750F-D5C5-836C-F5E6DC86CB79}"/>
              </a:ext>
            </a:extLst>
          </p:cNvPr>
          <p:cNvSpPr/>
          <p:nvPr/>
        </p:nvSpPr>
        <p:spPr>
          <a:xfrm>
            <a:off x="6495552" y="4194146"/>
            <a:ext cx="267716" cy="26828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B07740C7-60C0-9D15-238A-82D701A8CF27}"/>
              </a:ext>
            </a:extLst>
          </p:cNvPr>
          <p:cNvSpPr/>
          <p:nvPr/>
        </p:nvSpPr>
        <p:spPr>
          <a:xfrm>
            <a:off x="7128492" y="4194146"/>
            <a:ext cx="267716" cy="268289"/>
          </a:xfrm>
          <a:prstGeom prst="roundRect">
            <a:avLst/>
          </a:prstGeom>
          <a:solidFill>
            <a:srgbClr val="D0CECE"/>
          </a:solid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E3A1A6EB-935F-F1CC-9C6D-C81248C9F629}"/>
              </a:ext>
            </a:extLst>
          </p:cNvPr>
          <p:cNvSpPr/>
          <p:nvPr/>
        </p:nvSpPr>
        <p:spPr>
          <a:xfrm>
            <a:off x="7653005" y="4194146"/>
            <a:ext cx="267716" cy="26828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BAF0545D-ACBF-D0E5-3B27-78B3361092A9}"/>
              </a:ext>
            </a:extLst>
          </p:cNvPr>
          <p:cNvSpPr/>
          <p:nvPr/>
        </p:nvSpPr>
        <p:spPr>
          <a:xfrm>
            <a:off x="8206937" y="4194146"/>
            <a:ext cx="267716" cy="268289"/>
          </a:xfrm>
          <a:prstGeom prst="roundRect">
            <a:avLst/>
          </a:prstGeom>
          <a:solidFill>
            <a:srgbClr val="D0CECE"/>
          </a:solid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A4AD83A7-58BC-9A6C-E907-C315B7C57D13}"/>
              </a:ext>
            </a:extLst>
          </p:cNvPr>
          <p:cNvSpPr/>
          <p:nvPr/>
        </p:nvSpPr>
        <p:spPr>
          <a:xfrm>
            <a:off x="8671886" y="4194146"/>
            <a:ext cx="267716" cy="26828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5615F431-9891-8C6F-A269-553B98C9F4BF}"/>
              </a:ext>
            </a:extLst>
          </p:cNvPr>
          <p:cNvSpPr/>
          <p:nvPr/>
        </p:nvSpPr>
        <p:spPr>
          <a:xfrm>
            <a:off x="9102786" y="4194146"/>
            <a:ext cx="267716" cy="26828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AD3CB0AC-45A3-1DCE-C95E-E5AC70182C0D}"/>
              </a:ext>
            </a:extLst>
          </p:cNvPr>
          <p:cNvSpPr/>
          <p:nvPr/>
        </p:nvSpPr>
        <p:spPr>
          <a:xfrm>
            <a:off x="9583990" y="4194146"/>
            <a:ext cx="267716" cy="268289"/>
          </a:xfrm>
          <a:prstGeom prst="roundRect">
            <a:avLst/>
          </a:prstGeom>
          <a:solidFill>
            <a:srgbClr val="D0CECE"/>
          </a:solid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E4D83EF4-D87C-7B26-9D31-A78D5DB945CB}"/>
              </a:ext>
            </a:extLst>
          </p:cNvPr>
          <p:cNvCxnSpPr>
            <a:cxnSpLocks/>
          </p:cNvCxnSpPr>
          <p:nvPr/>
        </p:nvCxnSpPr>
        <p:spPr>
          <a:xfrm flipH="1" flipV="1">
            <a:off x="4774201" y="3538568"/>
            <a:ext cx="414" cy="648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F20889B9-0141-AE55-CC9A-BCC54EADFAC9}"/>
              </a:ext>
            </a:extLst>
          </p:cNvPr>
          <p:cNvCxnSpPr>
            <a:cxnSpLocks/>
          </p:cNvCxnSpPr>
          <p:nvPr/>
        </p:nvCxnSpPr>
        <p:spPr>
          <a:xfrm flipV="1">
            <a:off x="3469077" y="3532575"/>
            <a:ext cx="0" cy="18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B7244506-2B3D-E1E8-44AB-F12355EB1DC3}"/>
              </a:ext>
            </a:extLst>
          </p:cNvPr>
          <p:cNvCxnSpPr>
            <a:cxnSpLocks/>
          </p:cNvCxnSpPr>
          <p:nvPr/>
        </p:nvCxnSpPr>
        <p:spPr>
          <a:xfrm flipV="1">
            <a:off x="1050123" y="3550459"/>
            <a:ext cx="0" cy="18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ZoneTexte 80">
            <a:extLst>
              <a:ext uri="{FF2B5EF4-FFF2-40B4-BE49-F238E27FC236}">
                <a16:creationId xmlns:a16="http://schemas.microsoft.com/office/drawing/2014/main" id="{A8DF9725-3914-E403-289F-134A26017EFA}"/>
              </a:ext>
            </a:extLst>
          </p:cNvPr>
          <p:cNvSpPr txBox="1"/>
          <p:nvPr/>
        </p:nvSpPr>
        <p:spPr>
          <a:xfrm>
            <a:off x="429336" y="6353542"/>
            <a:ext cx="1008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>
                <a:solidFill>
                  <a:srgbClr val="000000"/>
                </a:solidFill>
              </a:rPr>
              <a:t>Frame 1</a:t>
            </a:r>
            <a:endParaRPr lang="fr-FR" i="1" dirty="0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F7F9F57B-6092-5B06-77DB-D65C8A565DF4}"/>
              </a:ext>
            </a:extLst>
          </p:cNvPr>
          <p:cNvSpPr txBox="1"/>
          <p:nvPr/>
        </p:nvSpPr>
        <p:spPr>
          <a:xfrm>
            <a:off x="2833279" y="6353542"/>
            <a:ext cx="1008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>
                <a:solidFill>
                  <a:srgbClr val="000000"/>
                </a:solidFill>
              </a:rPr>
              <a:t>Frame </a:t>
            </a:r>
            <a:r>
              <a:rPr lang="fr-FR" i="1" dirty="0" err="1">
                <a:solidFill>
                  <a:srgbClr val="000000"/>
                </a:solidFill>
              </a:rPr>
              <a:t>T</a:t>
            </a:r>
            <a:endParaRPr lang="fr-FR" i="1" dirty="0"/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085024D5-8554-37CD-8DA1-FD22E440ECF7}"/>
              </a:ext>
            </a:extLst>
          </p:cNvPr>
          <p:cNvSpPr txBox="1"/>
          <p:nvPr/>
        </p:nvSpPr>
        <p:spPr>
          <a:xfrm>
            <a:off x="6849198" y="6014192"/>
            <a:ext cx="1008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 err="1">
                <a:solidFill>
                  <a:srgbClr val="000000"/>
                </a:solidFill>
              </a:rPr>
              <a:t>Caption</a:t>
            </a:r>
            <a:endParaRPr lang="fr-FR" i="1" dirty="0"/>
          </a:p>
        </p:txBody>
      </p:sp>
      <p:sp>
        <p:nvSpPr>
          <p:cNvPr id="84" name="Rectangle : coins arrondis 83">
            <a:extLst>
              <a:ext uri="{FF2B5EF4-FFF2-40B4-BE49-F238E27FC236}">
                <a16:creationId xmlns:a16="http://schemas.microsoft.com/office/drawing/2014/main" id="{FF360D89-F37D-8EA1-8511-C3E5CA54FE78}"/>
              </a:ext>
            </a:extLst>
          </p:cNvPr>
          <p:cNvSpPr/>
          <p:nvPr/>
        </p:nvSpPr>
        <p:spPr>
          <a:xfrm>
            <a:off x="10255641" y="2338575"/>
            <a:ext cx="1631510" cy="360568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0698E033-2A46-7BE5-4B31-02CED5EB028B}"/>
              </a:ext>
            </a:extLst>
          </p:cNvPr>
          <p:cNvCxnSpPr>
            <a:cxnSpLocks/>
          </p:cNvCxnSpPr>
          <p:nvPr/>
        </p:nvCxnSpPr>
        <p:spPr>
          <a:xfrm flipH="1" flipV="1">
            <a:off x="11006758" y="4835524"/>
            <a:ext cx="357" cy="14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48A45C37-AC8B-3E8C-838A-9DE60B060A95}"/>
              </a:ext>
            </a:extLst>
          </p:cNvPr>
          <p:cNvSpPr/>
          <p:nvPr/>
        </p:nvSpPr>
        <p:spPr>
          <a:xfrm>
            <a:off x="10327689" y="4162083"/>
            <a:ext cx="1358137" cy="2529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Add</a:t>
            </a:r>
            <a:r>
              <a:rPr lang="fr-FR" sz="1600" dirty="0"/>
              <a:t> &amp; </a:t>
            </a:r>
            <a:r>
              <a:rPr lang="fr-FR" sz="1600" dirty="0" err="1"/>
              <a:t>Norm</a:t>
            </a:r>
            <a:endParaRPr lang="fr-FR" sz="160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EF035EB-355A-CC28-76E6-DB088BEF2EDC}"/>
              </a:ext>
            </a:extLst>
          </p:cNvPr>
          <p:cNvSpPr/>
          <p:nvPr/>
        </p:nvSpPr>
        <p:spPr>
          <a:xfrm>
            <a:off x="10327689" y="3227217"/>
            <a:ext cx="1358136" cy="756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Feed-Forward</a:t>
            </a:r>
            <a:endParaRPr lang="fr-FR" sz="1600" dirty="0"/>
          </a:p>
        </p:txBody>
      </p: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EC6FD532-59BA-C179-F981-B1E665016292}"/>
              </a:ext>
            </a:extLst>
          </p:cNvPr>
          <p:cNvCxnSpPr>
            <a:cxnSpLocks/>
            <a:stCxn id="87" idx="0"/>
            <a:endCxn id="96" idx="2"/>
          </p:cNvCxnSpPr>
          <p:nvPr/>
        </p:nvCxnSpPr>
        <p:spPr>
          <a:xfrm flipV="1">
            <a:off x="11006757" y="3064468"/>
            <a:ext cx="1" cy="162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AC132DD3-C954-A048-1A9B-1B495C1F38FE}"/>
              </a:ext>
            </a:extLst>
          </p:cNvPr>
          <p:cNvSpPr/>
          <p:nvPr/>
        </p:nvSpPr>
        <p:spPr>
          <a:xfrm>
            <a:off x="10330315" y="4991087"/>
            <a:ext cx="1353600" cy="7560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Self-Attention</a:t>
            </a:r>
          </a:p>
        </p:txBody>
      </p:sp>
      <p:cxnSp>
        <p:nvCxnSpPr>
          <p:cNvPr id="90" name="Connecteur en angle 89">
            <a:extLst>
              <a:ext uri="{FF2B5EF4-FFF2-40B4-BE49-F238E27FC236}">
                <a16:creationId xmlns:a16="http://schemas.microsoft.com/office/drawing/2014/main" id="{1E853C3D-97B5-CEA2-4125-51899A762FD4}"/>
              </a:ext>
            </a:extLst>
          </p:cNvPr>
          <p:cNvCxnSpPr>
            <a:cxnSpLocks/>
            <a:stCxn id="86" idx="0"/>
            <a:endCxn id="95" idx="3"/>
          </p:cNvCxnSpPr>
          <p:nvPr/>
        </p:nvCxnSpPr>
        <p:spPr>
          <a:xfrm rot="5400000" flipH="1" flipV="1">
            <a:off x="10536725" y="3012982"/>
            <a:ext cx="1619134" cy="679068"/>
          </a:xfrm>
          <a:prstGeom prst="bentConnector4">
            <a:avLst>
              <a:gd name="adj1" fmla="val 4555"/>
              <a:gd name="adj2" fmla="val 11585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D988CE11-EF10-A09B-FC00-7453158E766F}"/>
              </a:ext>
            </a:extLst>
          </p:cNvPr>
          <p:cNvSpPr/>
          <p:nvPr/>
        </p:nvSpPr>
        <p:spPr>
          <a:xfrm>
            <a:off x="10327689" y="4572416"/>
            <a:ext cx="1358137" cy="2529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Adapter</a:t>
            </a:r>
          </a:p>
        </p:txBody>
      </p:sp>
      <p:cxnSp>
        <p:nvCxnSpPr>
          <p:cNvPr id="92" name="Connecteur en angle 91">
            <a:extLst>
              <a:ext uri="{FF2B5EF4-FFF2-40B4-BE49-F238E27FC236}">
                <a16:creationId xmlns:a16="http://schemas.microsoft.com/office/drawing/2014/main" id="{E3E66B2B-9B36-2150-D21D-90AED45AAD96}"/>
              </a:ext>
            </a:extLst>
          </p:cNvPr>
          <p:cNvCxnSpPr>
            <a:cxnSpLocks/>
            <a:endCxn id="86" idx="3"/>
          </p:cNvCxnSpPr>
          <p:nvPr/>
        </p:nvCxnSpPr>
        <p:spPr>
          <a:xfrm rot="5400000" flipH="1" flipV="1">
            <a:off x="10602831" y="4671164"/>
            <a:ext cx="1465602" cy="700388"/>
          </a:xfrm>
          <a:prstGeom prst="bentConnector4">
            <a:avLst>
              <a:gd name="adj1" fmla="val -7425"/>
              <a:gd name="adj2" fmla="val 1164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8A481652-A15D-F171-7FE0-4711F4292557}"/>
              </a:ext>
            </a:extLst>
          </p:cNvPr>
          <p:cNvCxnSpPr>
            <a:cxnSpLocks/>
          </p:cNvCxnSpPr>
          <p:nvPr/>
        </p:nvCxnSpPr>
        <p:spPr>
          <a:xfrm flipH="1" flipV="1">
            <a:off x="11005444" y="4407973"/>
            <a:ext cx="1312" cy="14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Connecteur droit avec flèche 93">
            <a:extLst>
              <a:ext uri="{FF2B5EF4-FFF2-40B4-BE49-F238E27FC236}">
                <a16:creationId xmlns:a16="http://schemas.microsoft.com/office/drawing/2014/main" id="{198D193A-3328-B467-0F6A-F32B60225DCE}"/>
              </a:ext>
            </a:extLst>
          </p:cNvPr>
          <p:cNvCxnSpPr>
            <a:cxnSpLocks/>
          </p:cNvCxnSpPr>
          <p:nvPr/>
        </p:nvCxnSpPr>
        <p:spPr>
          <a:xfrm flipH="1" flipV="1">
            <a:off x="11007864" y="3982931"/>
            <a:ext cx="1312" cy="156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9FDCA096-DA83-1F82-2472-E22EB0849DEC}"/>
              </a:ext>
            </a:extLst>
          </p:cNvPr>
          <p:cNvSpPr/>
          <p:nvPr/>
        </p:nvSpPr>
        <p:spPr>
          <a:xfrm>
            <a:off x="10327689" y="2416475"/>
            <a:ext cx="1358137" cy="2529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/>
              <a:t>Add</a:t>
            </a:r>
            <a:r>
              <a:rPr lang="fr-FR" sz="1600" dirty="0"/>
              <a:t> &amp; </a:t>
            </a:r>
            <a:r>
              <a:rPr lang="fr-FR" sz="1600" dirty="0" err="1"/>
              <a:t>Norm</a:t>
            </a:r>
            <a:endParaRPr lang="fr-FR" sz="1600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415D909-D275-080A-E771-1B2C0C423601}"/>
              </a:ext>
            </a:extLst>
          </p:cNvPr>
          <p:cNvSpPr/>
          <p:nvPr/>
        </p:nvSpPr>
        <p:spPr>
          <a:xfrm>
            <a:off x="10327689" y="2811520"/>
            <a:ext cx="1358137" cy="2529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Adapter</a:t>
            </a:r>
          </a:p>
        </p:txBody>
      </p: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BEC19F7D-E63E-8845-02B2-5B51AC066BF5}"/>
              </a:ext>
            </a:extLst>
          </p:cNvPr>
          <p:cNvCxnSpPr>
            <a:cxnSpLocks/>
          </p:cNvCxnSpPr>
          <p:nvPr/>
        </p:nvCxnSpPr>
        <p:spPr>
          <a:xfrm flipH="1" flipV="1">
            <a:off x="10987849" y="5747333"/>
            <a:ext cx="1187" cy="19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Rectangle : coins arrondis 97">
            <a:extLst>
              <a:ext uri="{FF2B5EF4-FFF2-40B4-BE49-F238E27FC236}">
                <a16:creationId xmlns:a16="http://schemas.microsoft.com/office/drawing/2014/main" id="{12BF13AD-855B-AF94-A98B-72A927E78CB5}"/>
              </a:ext>
            </a:extLst>
          </p:cNvPr>
          <p:cNvSpPr/>
          <p:nvPr/>
        </p:nvSpPr>
        <p:spPr>
          <a:xfrm>
            <a:off x="4660804" y="2346967"/>
            <a:ext cx="267716" cy="26828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99" name="Rectangle : coins arrondis 98">
            <a:extLst>
              <a:ext uri="{FF2B5EF4-FFF2-40B4-BE49-F238E27FC236}">
                <a16:creationId xmlns:a16="http://schemas.microsoft.com/office/drawing/2014/main" id="{F3CA2150-641D-EBF6-05B5-2BD36C1E529A}"/>
              </a:ext>
            </a:extLst>
          </p:cNvPr>
          <p:cNvSpPr/>
          <p:nvPr/>
        </p:nvSpPr>
        <p:spPr>
          <a:xfrm>
            <a:off x="5102252" y="2346967"/>
            <a:ext cx="267716" cy="26828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5EE44561-B304-3DA4-FACF-06F6C56A4E68}"/>
              </a:ext>
            </a:extLst>
          </p:cNvPr>
          <p:cNvSpPr/>
          <p:nvPr/>
        </p:nvSpPr>
        <p:spPr>
          <a:xfrm>
            <a:off x="5573751" y="2346967"/>
            <a:ext cx="267716" cy="26828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101" name="Rectangle : coins arrondis 100">
            <a:extLst>
              <a:ext uri="{FF2B5EF4-FFF2-40B4-BE49-F238E27FC236}">
                <a16:creationId xmlns:a16="http://schemas.microsoft.com/office/drawing/2014/main" id="{9D761F8A-6657-748F-8D89-5EA97F223512}"/>
              </a:ext>
            </a:extLst>
          </p:cNvPr>
          <p:cNvSpPr/>
          <p:nvPr/>
        </p:nvSpPr>
        <p:spPr>
          <a:xfrm>
            <a:off x="6019873" y="2346967"/>
            <a:ext cx="267716" cy="26828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102" name="Rectangle : coins arrondis 101">
            <a:extLst>
              <a:ext uri="{FF2B5EF4-FFF2-40B4-BE49-F238E27FC236}">
                <a16:creationId xmlns:a16="http://schemas.microsoft.com/office/drawing/2014/main" id="{4696664A-F736-E42B-9AD8-2AE8653D0CD2}"/>
              </a:ext>
            </a:extLst>
          </p:cNvPr>
          <p:cNvSpPr/>
          <p:nvPr/>
        </p:nvSpPr>
        <p:spPr>
          <a:xfrm>
            <a:off x="6495552" y="2346967"/>
            <a:ext cx="267716" cy="26828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103" name="Rectangle : coins arrondis 102">
            <a:extLst>
              <a:ext uri="{FF2B5EF4-FFF2-40B4-BE49-F238E27FC236}">
                <a16:creationId xmlns:a16="http://schemas.microsoft.com/office/drawing/2014/main" id="{B0902590-9E9C-F20C-A1B3-A95B6842614E}"/>
              </a:ext>
            </a:extLst>
          </p:cNvPr>
          <p:cNvSpPr/>
          <p:nvPr/>
        </p:nvSpPr>
        <p:spPr>
          <a:xfrm>
            <a:off x="7128492" y="2346967"/>
            <a:ext cx="267716" cy="268289"/>
          </a:xfrm>
          <a:prstGeom prst="roundRect">
            <a:avLst/>
          </a:prstGeom>
          <a:solidFill>
            <a:srgbClr val="D0CECE"/>
          </a:solid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104" name="Rectangle : coins arrondis 103">
            <a:extLst>
              <a:ext uri="{FF2B5EF4-FFF2-40B4-BE49-F238E27FC236}">
                <a16:creationId xmlns:a16="http://schemas.microsoft.com/office/drawing/2014/main" id="{F17C3A66-D551-A3DF-368B-3EB2E963C512}"/>
              </a:ext>
            </a:extLst>
          </p:cNvPr>
          <p:cNvSpPr/>
          <p:nvPr/>
        </p:nvSpPr>
        <p:spPr>
          <a:xfrm>
            <a:off x="7653005" y="2346967"/>
            <a:ext cx="267716" cy="26828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105" name="Rectangle : coins arrondis 104">
            <a:extLst>
              <a:ext uri="{FF2B5EF4-FFF2-40B4-BE49-F238E27FC236}">
                <a16:creationId xmlns:a16="http://schemas.microsoft.com/office/drawing/2014/main" id="{A9354A2B-15E5-F77E-DD50-AAB9F44E4D58}"/>
              </a:ext>
            </a:extLst>
          </p:cNvPr>
          <p:cNvSpPr/>
          <p:nvPr/>
        </p:nvSpPr>
        <p:spPr>
          <a:xfrm>
            <a:off x="8206937" y="2346967"/>
            <a:ext cx="267716" cy="268289"/>
          </a:xfrm>
          <a:prstGeom prst="roundRect">
            <a:avLst/>
          </a:prstGeom>
          <a:solidFill>
            <a:srgbClr val="D0CECE"/>
          </a:solid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106" name="Rectangle : coins arrondis 105">
            <a:extLst>
              <a:ext uri="{FF2B5EF4-FFF2-40B4-BE49-F238E27FC236}">
                <a16:creationId xmlns:a16="http://schemas.microsoft.com/office/drawing/2014/main" id="{FADC9BE2-8882-888C-F978-47340FFD720A}"/>
              </a:ext>
            </a:extLst>
          </p:cNvPr>
          <p:cNvSpPr/>
          <p:nvPr/>
        </p:nvSpPr>
        <p:spPr>
          <a:xfrm>
            <a:off x="8671886" y="2346967"/>
            <a:ext cx="267716" cy="26828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107" name="Rectangle : coins arrondis 106">
            <a:extLst>
              <a:ext uri="{FF2B5EF4-FFF2-40B4-BE49-F238E27FC236}">
                <a16:creationId xmlns:a16="http://schemas.microsoft.com/office/drawing/2014/main" id="{376ED741-4FF9-5372-D90A-7295109FCF66}"/>
              </a:ext>
            </a:extLst>
          </p:cNvPr>
          <p:cNvSpPr/>
          <p:nvPr/>
        </p:nvSpPr>
        <p:spPr>
          <a:xfrm>
            <a:off x="9102786" y="2346967"/>
            <a:ext cx="267716" cy="26828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108" name="Rectangle : coins arrondis 107">
            <a:extLst>
              <a:ext uri="{FF2B5EF4-FFF2-40B4-BE49-F238E27FC236}">
                <a16:creationId xmlns:a16="http://schemas.microsoft.com/office/drawing/2014/main" id="{1FD9E9F1-B4FE-99DE-85E1-1CBF7B0734A7}"/>
              </a:ext>
            </a:extLst>
          </p:cNvPr>
          <p:cNvSpPr/>
          <p:nvPr/>
        </p:nvSpPr>
        <p:spPr>
          <a:xfrm>
            <a:off x="9583990" y="2346967"/>
            <a:ext cx="267716" cy="268289"/>
          </a:xfrm>
          <a:prstGeom prst="roundRect">
            <a:avLst/>
          </a:prstGeom>
          <a:solidFill>
            <a:srgbClr val="D0CECE"/>
          </a:solidFill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0976C3DB-60A7-252D-4167-0E728F0AEAA0}"/>
              </a:ext>
            </a:extLst>
          </p:cNvPr>
          <p:cNvSpPr txBox="1"/>
          <p:nvPr/>
        </p:nvSpPr>
        <p:spPr>
          <a:xfrm>
            <a:off x="461102" y="1309250"/>
            <a:ext cx="844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rgbClr val="000000"/>
                </a:solidFill>
              </a:rPr>
              <a:t>Frozen</a:t>
            </a:r>
            <a:r>
              <a:rPr lang="fr-FR" dirty="0">
                <a:solidFill>
                  <a:srgbClr val="000000"/>
                </a:solidFill>
              </a:rPr>
              <a:t> </a:t>
            </a:r>
            <a:endParaRPr lang="fr-FR" dirty="0"/>
          </a:p>
        </p:txBody>
      </p: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CBF0053D-B627-CC53-6DED-23D7A1C8B218}"/>
              </a:ext>
            </a:extLst>
          </p:cNvPr>
          <p:cNvCxnSpPr>
            <a:cxnSpLocks/>
          </p:cNvCxnSpPr>
          <p:nvPr/>
        </p:nvCxnSpPr>
        <p:spPr>
          <a:xfrm flipV="1">
            <a:off x="7253472" y="2158575"/>
            <a:ext cx="0" cy="18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82371723-052B-0B2F-7466-40CB04540D34}"/>
              </a:ext>
            </a:extLst>
          </p:cNvPr>
          <p:cNvCxnSpPr>
            <a:cxnSpLocks/>
          </p:cNvCxnSpPr>
          <p:nvPr/>
        </p:nvCxnSpPr>
        <p:spPr>
          <a:xfrm flipV="1">
            <a:off x="8340795" y="2158575"/>
            <a:ext cx="0" cy="18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ZoneTexte 111">
            <a:extLst>
              <a:ext uri="{FF2B5EF4-FFF2-40B4-BE49-F238E27FC236}">
                <a16:creationId xmlns:a16="http://schemas.microsoft.com/office/drawing/2014/main" id="{042F5B68-4069-2BFC-4A03-DF8F12CECEBF}"/>
              </a:ext>
            </a:extLst>
          </p:cNvPr>
          <p:cNvSpPr txBox="1"/>
          <p:nvPr/>
        </p:nvSpPr>
        <p:spPr>
          <a:xfrm>
            <a:off x="8064283" y="1254430"/>
            <a:ext cx="7092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accent6">
                    <a:lumMod val="75000"/>
                  </a:schemeClr>
                </a:solidFill>
              </a:rPr>
              <a:t>cake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DB3E2E75-F365-7E67-55EC-6F68F432C1F9}"/>
              </a:ext>
            </a:extLst>
          </p:cNvPr>
          <p:cNvSpPr txBox="1"/>
          <p:nvPr/>
        </p:nvSpPr>
        <p:spPr>
          <a:xfrm>
            <a:off x="9249168" y="1254430"/>
            <a:ext cx="10100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>
                <a:solidFill>
                  <a:schemeClr val="accent6">
                    <a:lumMod val="75000"/>
                  </a:schemeClr>
                </a:solidFill>
              </a:rPr>
              <a:t>wedding</a:t>
            </a:r>
            <a:endParaRPr lang="fr-FR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70D2F67B-02AF-F8E1-6872-B2BD17C5ADD6}"/>
              </a:ext>
            </a:extLst>
          </p:cNvPr>
          <p:cNvCxnSpPr>
            <a:cxnSpLocks/>
          </p:cNvCxnSpPr>
          <p:nvPr/>
        </p:nvCxnSpPr>
        <p:spPr>
          <a:xfrm flipV="1">
            <a:off x="9711933" y="2158575"/>
            <a:ext cx="0" cy="18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Rectangle : coins arrondis 114">
            <a:extLst>
              <a:ext uri="{FF2B5EF4-FFF2-40B4-BE49-F238E27FC236}">
                <a16:creationId xmlns:a16="http://schemas.microsoft.com/office/drawing/2014/main" id="{34A8A822-DC82-0D01-19A0-941F3E171727}"/>
              </a:ext>
            </a:extLst>
          </p:cNvPr>
          <p:cNvSpPr/>
          <p:nvPr/>
        </p:nvSpPr>
        <p:spPr>
          <a:xfrm>
            <a:off x="6712114" y="1784636"/>
            <a:ext cx="1037007" cy="361430"/>
          </a:xfrm>
          <a:prstGeom prst="roundRect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/>
              <a:t>MLM</a:t>
            </a:r>
          </a:p>
        </p:txBody>
      </p: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5C207E2D-7132-C3AF-4CB5-37C6BE44FD0E}"/>
              </a:ext>
            </a:extLst>
          </p:cNvPr>
          <p:cNvCxnSpPr>
            <a:cxnSpLocks/>
          </p:cNvCxnSpPr>
          <p:nvPr/>
        </p:nvCxnSpPr>
        <p:spPr>
          <a:xfrm flipV="1">
            <a:off x="7253472" y="1583395"/>
            <a:ext cx="2344" cy="18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5C009D79-0BF1-3751-1CF3-0069F356B4B8}"/>
              </a:ext>
            </a:extLst>
          </p:cNvPr>
          <p:cNvCxnSpPr>
            <a:cxnSpLocks/>
          </p:cNvCxnSpPr>
          <p:nvPr/>
        </p:nvCxnSpPr>
        <p:spPr>
          <a:xfrm flipV="1">
            <a:off x="8340795" y="1583395"/>
            <a:ext cx="0" cy="18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393740B5-673D-0984-6DE4-8DED879CA5E4}"/>
              </a:ext>
            </a:extLst>
          </p:cNvPr>
          <p:cNvCxnSpPr>
            <a:cxnSpLocks/>
          </p:cNvCxnSpPr>
          <p:nvPr/>
        </p:nvCxnSpPr>
        <p:spPr>
          <a:xfrm flipV="1">
            <a:off x="9711933" y="1583395"/>
            <a:ext cx="0" cy="18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Rectangle : coins arrondis 118">
            <a:extLst>
              <a:ext uri="{FF2B5EF4-FFF2-40B4-BE49-F238E27FC236}">
                <a16:creationId xmlns:a16="http://schemas.microsoft.com/office/drawing/2014/main" id="{2A32795F-1BD2-1044-9F5F-781911BC6AF5}"/>
              </a:ext>
            </a:extLst>
          </p:cNvPr>
          <p:cNvSpPr/>
          <p:nvPr/>
        </p:nvSpPr>
        <p:spPr>
          <a:xfrm>
            <a:off x="15546" y="1337964"/>
            <a:ext cx="354643" cy="313649"/>
          </a:xfrm>
          <a:prstGeom prst="roundRect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120" name="Rectangle : coins arrondis 119">
            <a:extLst>
              <a:ext uri="{FF2B5EF4-FFF2-40B4-BE49-F238E27FC236}">
                <a16:creationId xmlns:a16="http://schemas.microsoft.com/office/drawing/2014/main" id="{4D285C96-495F-2DC0-3B9B-5480A3866D36}"/>
              </a:ext>
            </a:extLst>
          </p:cNvPr>
          <p:cNvSpPr/>
          <p:nvPr/>
        </p:nvSpPr>
        <p:spPr>
          <a:xfrm>
            <a:off x="15546" y="1744065"/>
            <a:ext cx="354643" cy="3136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243A74FE-F921-87F8-147A-658DFD16A218}"/>
              </a:ext>
            </a:extLst>
          </p:cNvPr>
          <p:cNvSpPr txBox="1"/>
          <p:nvPr/>
        </p:nvSpPr>
        <p:spPr>
          <a:xfrm>
            <a:off x="461102" y="1712986"/>
            <a:ext cx="1098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rgbClr val="000000"/>
                </a:solidFill>
              </a:rPr>
              <a:t>Trained</a:t>
            </a:r>
            <a:endParaRPr lang="fr-FR" dirty="0"/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5D104039-E8A2-3E1F-F6E2-040581324506}"/>
              </a:ext>
            </a:extLst>
          </p:cNvPr>
          <p:cNvSpPr txBox="1"/>
          <p:nvPr/>
        </p:nvSpPr>
        <p:spPr>
          <a:xfrm>
            <a:off x="7036477" y="1254430"/>
            <a:ext cx="4987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 err="1">
                <a:solidFill>
                  <a:schemeClr val="accent6">
                    <a:lumMod val="75000"/>
                  </a:schemeClr>
                </a:solidFill>
              </a:rPr>
              <a:t>cut</a:t>
            </a:r>
            <a:endParaRPr lang="fr-FR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ZoneTexte 122">
                <a:extLst>
                  <a:ext uri="{FF2B5EF4-FFF2-40B4-BE49-F238E27FC236}">
                    <a16:creationId xmlns:a16="http://schemas.microsoft.com/office/drawing/2014/main" id="{0374E9CE-0F65-8B7F-64A3-2738AB1B7122}"/>
                  </a:ext>
                </a:extLst>
              </p:cNvPr>
              <p:cNvSpPr txBox="1"/>
              <p:nvPr/>
            </p:nvSpPr>
            <p:spPr>
              <a:xfrm>
                <a:off x="11783262" y="4029125"/>
                <a:ext cx="5478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fr-FR" b="1" dirty="0">
                    <a:solidFill>
                      <a:srgbClr val="000000"/>
                    </a:solidFill>
                  </a:rPr>
                  <a:t>N</a:t>
                </a:r>
                <a:endParaRPr lang="fr-FR" b="1" dirty="0"/>
              </a:p>
            </p:txBody>
          </p:sp>
        </mc:Choice>
        <mc:Fallback xmlns="">
          <p:sp>
            <p:nvSpPr>
              <p:cNvPr id="123" name="ZoneTexte 122">
                <a:extLst>
                  <a:ext uri="{FF2B5EF4-FFF2-40B4-BE49-F238E27FC236}">
                    <a16:creationId xmlns:a16="http://schemas.microsoft.com/office/drawing/2014/main" id="{0374E9CE-0F65-8B7F-64A3-2738AB1B7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3262" y="4029125"/>
                <a:ext cx="547847" cy="369332"/>
              </a:xfrm>
              <a:prstGeom prst="rect">
                <a:avLst/>
              </a:prstGeom>
              <a:blipFill>
                <a:blip r:embed="rId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Rectangle : coins arrondis 123">
            <a:extLst>
              <a:ext uri="{FF2B5EF4-FFF2-40B4-BE49-F238E27FC236}">
                <a16:creationId xmlns:a16="http://schemas.microsoft.com/office/drawing/2014/main" id="{24B4F03D-7E22-D45C-4B4D-6D89A556B627}"/>
              </a:ext>
            </a:extLst>
          </p:cNvPr>
          <p:cNvSpPr/>
          <p:nvPr/>
        </p:nvSpPr>
        <p:spPr>
          <a:xfrm>
            <a:off x="-8446" y="2714258"/>
            <a:ext cx="10098422" cy="830027"/>
          </a:xfrm>
          <a:prstGeom prst="roundRect">
            <a:avLst/>
          </a:prstGeom>
          <a:solidFill>
            <a:srgbClr val="00B0F0"/>
          </a:solidFill>
          <a:ln w="254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/>
              <a:t>                                                       Transformer Encoder </a:t>
            </a:r>
            <a:r>
              <a:rPr lang="fr-FR" sz="1600" i="1" dirty="0"/>
              <a:t>(</a:t>
            </a:r>
            <a:r>
              <a:rPr lang="fr-FR" sz="1600" i="1" dirty="0" err="1"/>
              <a:t>Language</a:t>
            </a:r>
            <a:r>
              <a:rPr lang="fr-FR" sz="1600" i="1" dirty="0"/>
              <a:t> Model) </a:t>
            </a:r>
            <a:r>
              <a:rPr lang="fr-FR" sz="1600" dirty="0" err="1"/>
              <a:t>with</a:t>
            </a:r>
            <a:r>
              <a:rPr lang="fr-FR" sz="1600" dirty="0"/>
              <a:t> </a:t>
            </a:r>
            <a:r>
              <a:rPr lang="fr-FR" sz="1600" dirty="0" err="1"/>
              <a:t>Adapters</a:t>
            </a:r>
            <a:endParaRPr lang="fr-FR" sz="1600" i="1" dirty="0"/>
          </a:p>
        </p:txBody>
      </p:sp>
      <p:cxnSp>
        <p:nvCxnSpPr>
          <p:cNvPr id="125" name="Connecteur droit avec flèche 124">
            <a:extLst>
              <a:ext uri="{FF2B5EF4-FFF2-40B4-BE49-F238E27FC236}">
                <a16:creationId xmlns:a16="http://schemas.microsoft.com/office/drawing/2014/main" id="{E097ADCE-66BD-AB02-7184-6FAA19BDAA93}"/>
              </a:ext>
            </a:extLst>
          </p:cNvPr>
          <p:cNvCxnSpPr>
            <a:cxnSpLocks/>
            <a:stCxn id="96" idx="0"/>
            <a:endCxn id="95" idx="2"/>
          </p:cNvCxnSpPr>
          <p:nvPr/>
        </p:nvCxnSpPr>
        <p:spPr>
          <a:xfrm flipV="1">
            <a:off x="11006758" y="2669423"/>
            <a:ext cx="0" cy="142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Connecteur droit 125">
            <a:extLst>
              <a:ext uri="{FF2B5EF4-FFF2-40B4-BE49-F238E27FC236}">
                <a16:creationId xmlns:a16="http://schemas.microsoft.com/office/drawing/2014/main" id="{1600C743-E692-C7BC-5E89-50818E779A1B}"/>
              </a:ext>
            </a:extLst>
          </p:cNvPr>
          <p:cNvCxnSpPr>
            <a:cxnSpLocks/>
          </p:cNvCxnSpPr>
          <p:nvPr/>
        </p:nvCxnSpPr>
        <p:spPr>
          <a:xfrm>
            <a:off x="10019645" y="3532575"/>
            <a:ext cx="240077" cy="29070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Connecteur droit 126">
            <a:extLst>
              <a:ext uri="{FF2B5EF4-FFF2-40B4-BE49-F238E27FC236}">
                <a16:creationId xmlns:a16="http://schemas.microsoft.com/office/drawing/2014/main" id="{2AEE4AD7-8967-7AD6-BA68-20E061453FFC}"/>
              </a:ext>
            </a:extLst>
          </p:cNvPr>
          <p:cNvCxnSpPr>
            <a:cxnSpLocks/>
          </p:cNvCxnSpPr>
          <p:nvPr/>
        </p:nvCxnSpPr>
        <p:spPr>
          <a:xfrm flipV="1">
            <a:off x="10038224" y="2416475"/>
            <a:ext cx="308549" cy="31357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8" name="Graphique 127" descr="Flocon de neige">
            <a:extLst>
              <a:ext uri="{FF2B5EF4-FFF2-40B4-BE49-F238E27FC236}">
                <a16:creationId xmlns:a16="http://schemas.microsoft.com/office/drawing/2014/main" id="{11D28FB6-D5EE-492C-B85B-E62A32A66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9184" y="1265285"/>
            <a:ext cx="461621" cy="461621"/>
          </a:xfrm>
          <a:prstGeom prst="rect">
            <a:avLst/>
          </a:prstGeom>
        </p:spPr>
      </p:pic>
      <p:pic>
        <p:nvPicPr>
          <p:cNvPr id="129" name="Graphique 128" descr="Flocon de neige">
            <a:extLst>
              <a:ext uri="{FF2B5EF4-FFF2-40B4-BE49-F238E27FC236}">
                <a16:creationId xmlns:a16="http://schemas.microsoft.com/office/drawing/2014/main" id="{2B7455B4-F587-27E3-A4C3-D17D7D94B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84722" y="5432354"/>
            <a:ext cx="360000" cy="360000"/>
          </a:xfrm>
          <a:prstGeom prst="rect">
            <a:avLst/>
          </a:prstGeom>
        </p:spPr>
      </p:pic>
      <p:pic>
        <p:nvPicPr>
          <p:cNvPr id="130" name="Graphique 129" descr="Flocon de neige">
            <a:extLst>
              <a:ext uri="{FF2B5EF4-FFF2-40B4-BE49-F238E27FC236}">
                <a16:creationId xmlns:a16="http://schemas.microsoft.com/office/drawing/2014/main" id="{2F5A0129-F9ED-1F09-8C52-F8D25976A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2697" y="4703250"/>
            <a:ext cx="360000" cy="360000"/>
          </a:xfrm>
          <a:prstGeom prst="rect">
            <a:avLst/>
          </a:prstGeom>
        </p:spPr>
      </p:pic>
      <p:pic>
        <p:nvPicPr>
          <p:cNvPr id="131" name="Graphique 130" descr="Flocon de neige">
            <a:extLst>
              <a:ext uri="{FF2B5EF4-FFF2-40B4-BE49-F238E27FC236}">
                <a16:creationId xmlns:a16="http://schemas.microsoft.com/office/drawing/2014/main" id="{438A026C-4D68-DCA3-CF8F-CDB46024F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0874" y="4703250"/>
            <a:ext cx="360000" cy="360000"/>
          </a:xfrm>
          <a:prstGeom prst="rect">
            <a:avLst/>
          </a:prstGeom>
        </p:spPr>
      </p:pic>
      <p:pic>
        <p:nvPicPr>
          <p:cNvPr id="132" name="Graphique 131" descr="Flocon de neige">
            <a:extLst>
              <a:ext uri="{FF2B5EF4-FFF2-40B4-BE49-F238E27FC236}">
                <a16:creationId xmlns:a16="http://schemas.microsoft.com/office/drawing/2014/main" id="{2623C74C-D71A-AD56-F5A5-09E5F7EAA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7787" y="4703250"/>
            <a:ext cx="360000" cy="360000"/>
          </a:xfrm>
          <a:prstGeom prst="rect">
            <a:avLst/>
          </a:prstGeom>
        </p:spPr>
      </p:pic>
      <p:pic>
        <p:nvPicPr>
          <p:cNvPr id="133" name="Graphique 132" descr="Flocon de neige">
            <a:extLst>
              <a:ext uri="{FF2B5EF4-FFF2-40B4-BE49-F238E27FC236}">
                <a16:creationId xmlns:a16="http://schemas.microsoft.com/office/drawing/2014/main" id="{D52074CB-E116-7A2F-D01E-05118DF65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84649" y="3672154"/>
            <a:ext cx="360000" cy="360000"/>
          </a:xfrm>
          <a:prstGeom prst="rect">
            <a:avLst/>
          </a:prstGeom>
        </p:spPr>
      </p:pic>
      <p:pic>
        <p:nvPicPr>
          <p:cNvPr id="134" name="Graphique 133" descr="Flocon de neige">
            <a:extLst>
              <a:ext uri="{FF2B5EF4-FFF2-40B4-BE49-F238E27FC236}">
                <a16:creationId xmlns:a16="http://schemas.microsoft.com/office/drawing/2014/main" id="{510FF459-6B21-ACBA-559D-A28F216FB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9720" y="1863504"/>
            <a:ext cx="342103" cy="360000"/>
          </a:xfrm>
          <a:prstGeom prst="rect">
            <a:avLst/>
          </a:prstGeom>
        </p:spPr>
      </p:pic>
      <p:pic>
        <p:nvPicPr>
          <p:cNvPr id="135" name="Picture 4">
            <a:extLst>
              <a:ext uri="{FF2B5EF4-FFF2-40B4-BE49-F238E27FC236}">
                <a16:creationId xmlns:a16="http://schemas.microsoft.com/office/drawing/2014/main" id="{4537590C-9944-0562-91D4-CBEF21362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676" y="4712880"/>
            <a:ext cx="256997" cy="20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6">
            <a:extLst>
              <a:ext uri="{FF2B5EF4-FFF2-40B4-BE49-F238E27FC236}">
                <a16:creationId xmlns:a16="http://schemas.microsoft.com/office/drawing/2014/main" id="{FDB2A7DA-7E78-1475-BAEE-D418848A4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822" y="4645868"/>
            <a:ext cx="289830" cy="28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8">
            <a:extLst>
              <a:ext uri="{FF2B5EF4-FFF2-40B4-BE49-F238E27FC236}">
                <a16:creationId xmlns:a16="http://schemas.microsoft.com/office/drawing/2014/main" id="{82C9FBB0-0DE7-68EB-AEDB-0BAB14C23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2114" y="2823815"/>
            <a:ext cx="220746" cy="22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8">
            <a:extLst>
              <a:ext uri="{FF2B5EF4-FFF2-40B4-BE49-F238E27FC236}">
                <a16:creationId xmlns:a16="http://schemas.microsoft.com/office/drawing/2014/main" id="{5B92365A-4AA9-1E1A-EDE0-0CDF7EC4E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2114" y="4585078"/>
            <a:ext cx="220746" cy="22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2">
            <a:extLst>
              <a:ext uri="{FF2B5EF4-FFF2-40B4-BE49-F238E27FC236}">
                <a16:creationId xmlns:a16="http://schemas.microsoft.com/office/drawing/2014/main" id="{70780A04-7D70-7A91-B29B-D610C4B42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878" y="1922154"/>
            <a:ext cx="2764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6">
            <a:extLst>
              <a:ext uri="{FF2B5EF4-FFF2-40B4-BE49-F238E27FC236}">
                <a16:creationId xmlns:a16="http://schemas.microsoft.com/office/drawing/2014/main" id="{33F281B4-8E53-7DEB-255A-ED98647F8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789" y="4645190"/>
            <a:ext cx="289830" cy="28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Graphique 140" descr="Flocon de neige">
            <a:extLst>
              <a:ext uri="{FF2B5EF4-FFF2-40B4-BE49-F238E27FC236}">
                <a16:creationId xmlns:a16="http://schemas.microsoft.com/office/drawing/2014/main" id="{DD20EB7F-4943-76F3-F478-486593A91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7900" y="1863504"/>
            <a:ext cx="360000" cy="360000"/>
          </a:xfrm>
          <a:prstGeom prst="rect">
            <a:avLst/>
          </a:prstGeom>
        </p:spPr>
      </p:pic>
      <p:sp>
        <p:nvSpPr>
          <p:cNvPr id="142" name="Rectangle : coins arrondis 141">
            <a:extLst>
              <a:ext uri="{FF2B5EF4-FFF2-40B4-BE49-F238E27FC236}">
                <a16:creationId xmlns:a16="http://schemas.microsoft.com/office/drawing/2014/main" id="{D5F80EEB-050B-C8C0-0534-554E9D206E17}"/>
              </a:ext>
            </a:extLst>
          </p:cNvPr>
          <p:cNvSpPr/>
          <p:nvPr/>
        </p:nvSpPr>
        <p:spPr>
          <a:xfrm>
            <a:off x="7858159" y="1784636"/>
            <a:ext cx="1037007" cy="361430"/>
          </a:xfrm>
          <a:prstGeom prst="roundRect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/>
              <a:t>MLM</a:t>
            </a:r>
          </a:p>
        </p:txBody>
      </p:sp>
      <p:pic>
        <p:nvPicPr>
          <p:cNvPr id="143" name="Graphique 142" descr="Flocon de neige">
            <a:extLst>
              <a:ext uri="{FF2B5EF4-FFF2-40B4-BE49-F238E27FC236}">
                <a16:creationId xmlns:a16="http://schemas.microsoft.com/office/drawing/2014/main" id="{7D3E5F92-18E3-075F-6BFD-C2A3BC5E3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5765" y="1863504"/>
            <a:ext cx="342103" cy="360000"/>
          </a:xfrm>
          <a:prstGeom prst="rect">
            <a:avLst/>
          </a:prstGeom>
        </p:spPr>
      </p:pic>
      <p:pic>
        <p:nvPicPr>
          <p:cNvPr id="144" name="Picture 2">
            <a:extLst>
              <a:ext uri="{FF2B5EF4-FFF2-40B4-BE49-F238E27FC236}">
                <a16:creationId xmlns:a16="http://schemas.microsoft.com/office/drawing/2014/main" id="{E34A0F24-A523-C32E-6903-08E5797E9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923" y="1922154"/>
            <a:ext cx="2764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Rectangle : coins arrondis 144">
            <a:extLst>
              <a:ext uri="{FF2B5EF4-FFF2-40B4-BE49-F238E27FC236}">
                <a16:creationId xmlns:a16="http://schemas.microsoft.com/office/drawing/2014/main" id="{07B4ECA7-09DB-9615-FD49-4F4DBF84FC17}"/>
              </a:ext>
            </a:extLst>
          </p:cNvPr>
          <p:cNvSpPr/>
          <p:nvPr/>
        </p:nvSpPr>
        <p:spPr>
          <a:xfrm>
            <a:off x="9193429" y="1784636"/>
            <a:ext cx="1037007" cy="361430"/>
          </a:xfrm>
          <a:prstGeom prst="roundRect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dirty="0"/>
              <a:t>MLM</a:t>
            </a:r>
          </a:p>
        </p:txBody>
      </p:sp>
      <p:pic>
        <p:nvPicPr>
          <p:cNvPr id="146" name="Graphique 145" descr="Flocon de neige">
            <a:extLst>
              <a:ext uri="{FF2B5EF4-FFF2-40B4-BE49-F238E27FC236}">
                <a16:creationId xmlns:a16="http://schemas.microsoft.com/office/drawing/2014/main" id="{0FF092CC-073C-3E76-9AD0-FD3AD3B46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9844" y="1863504"/>
            <a:ext cx="342103" cy="360000"/>
          </a:xfrm>
          <a:prstGeom prst="rect">
            <a:avLst/>
          </a:prstGeom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12B3258-6EFE-7B25-F1C9-2CD833700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193" y="1922154"/>
            <a:ext cx="27642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E840E947-5D4F-2168-38C6-4B6A13D22703}"/>
                  </a:ext>
                </a:extLst>
              </p:cNvPr>
              <p:cNvSpPr txBox="1"/>
              <p:nvPr/>
            </p:nvSpPr>
            <p:spPr>
              <a:xfrm>
                <a:off x="4477676" y="4139687"/>
                <a:ext cx="6332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1600" i="1" baseline="-250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FR" sz="1600" i="1" dirty="0"/>
              </a:p>
            </p:txBody>
          </p:sp>
        </mc:Choice>
        <mc:Fallback xmlns="">
          <p:sp>
            <p:nvSpPr>
              <p:cNvPr id="148" name="ZoneTexte 147">
                <a:extLst>
                  <a:ext uri="{FF2B5EF4-FFF2-40B4-BE49-F238E27FC236}">
                    <a16:creationId xmlns:a16="http://schemas.microsoft.com/office/drawing/2014/main" id="{E840E947-5D4F-2168-38C6-4B6A13D22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676" y="4139687"/>
                <a:ext cx="633212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3710D4A9-A965-7786-2966-577A1C9FF286}"/>
                  </a:ext>
                </a:extLst>
              </p:cNvPr>
              <p:cNvSpPr txBox="1"/>
              <p:nvPr/>
            </p:nvSpPr>
            <p:spPr>
              <a:xfrm>
                <a:off x="4920205" y="4139687"/>
                <a:ext cx="6332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1600" b="0" i="1" baseline="-250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fr-FR" sz="1600" i="1" dirty="0"/>
              </a:p>
            </p:txBody>
          </p:sp>
        </mc:Choice>
        <mc:Fallback xmlns="">
          <p:sp>
            <p:nvSpPr>
              <p:cNvPr id="149" name="ZoneTexte 148">
                <a:extLst>
                  <a:ext uri="{FF2B5EF4-FFF2-40B4-BE49-F238E27FC236}">
                    <a16:creationId xmlns:a16="http://schemas.microsoft.com/office/drawing/2014/main" id="{3710D4A9-A965-7786-2966-577A1C9FF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205" y="4139687"/>
                <a:ext cx="633212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ZoneTexte 149">
                <a:extLst>
                  <a:ext uri="{FF2B5EF4-FFF2-40B4-BE49-F238E27FC236}">
                    <a16:creationId xmlns:a16="http://schemas.microsoft.com/office/drawing/2014/main" id="{639D5FCA-00DB-63E7-8E04-2BD22EF8EF6F}"/>
                  </a:ext>
                </a:extLst>
              </p:cNvPr>
              <p:cNvSpPr txBox="1"/>
              <p:nvPr/>
            </p:nvSpPr>
            <p:spPr>
              <a:xfrm>
                <a:off x="5380058" y="4139687"/>
                <a:ext cx="6332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1600" b="0" i="1" baseline="-250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fr-FR" sz="1600" i="1" dirty="0"/>
              </a:p>
            </p:txBody>
          </p:sp>
        </mc:Choice>
        <mc:Fallback xmlns="">
          <p:sp>
            <p:nvSpPr>
              <p:cNvPr id="150" name="ZoneTexte 149">
                <a:extLst>
                  <a:ext uri="{FF2B5EF4-FFF2-40B4-BE49-F238E27FC236}">
                    <a16:creationId xmlns:a16="http://schemas.microsoft.com/office/drawing/2014/main" id="{639D5FCA-00DB-63E7-8E04-2BD22EF8E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058" y="4139687"/>
                <a:ext cx="633212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ZoneTexte 150">
                <a:extLst>
                  <a:ext uri="{FF2B5EF4-FFF2-40B4-BE49-F238E27FC236}">
                    <a16:creationId xmlns:a16="http://schemas.microsoft.com/office/drawing/2014/main" id="{70EC5FCE-2F8E-5F71-37D3-CE9C4F3BF6CA}"/>
                  </a:ext>
                </a:extLst>
              </p:cNvPr>
              <p:cNvSpPr txBox="1"/>
              <p:nvPr/>
            </p:nvSpPr>
            <p:spPr>
              <a:xfrm>
                <a:off x="5823472" y="4139687"/>
                <a:ext cx="6332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1600" b="0" i="1" baseline="-250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fr-FR" sz="1600" i="1" dirty="0"/>
              </a:p>
            </p:txBody>
          </p:sp>
        </mc:Choice>
        <mc:Fallback xmlns="">
          <p:sp>
            <p:nvSpPr>
              <p:cNvPr id="151" name="ZoneTexte 150">
                <a:extLst>
                  <a:ext uri="{FF2B5EF4-FFF2-40B4-BE49-F238E27FC236}">
                    <a16:creationId xmlns:a16="http://schemas.microsoft.com/office/drawing/2014/main" id="{70EC5FCE-2F8E-5F71-37D3-CE9C4F3BF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472" y="4139687"/>
                <a:ext cx="633212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ZoneTexte 151">
                <a:extLst>
                  <a:ext uri="{FF2B5EF4-FFF2-40B4-BE49-F238E27FC236}">
                    <a16:creationId xmlns:a16="http://schemas.microsoft.com/office/drawing/2014/main" id="{302F0E8B-B35A-65D6-65B2-F38011D7B670}"/>
                  </a:ext>
                </a:extLst>
              </p:cNvPr>
              <p:cNvSpPr txBox="1"/>
              <p:nvPr/>
            </p:nvSpPr>
            <p:spPr>
              <a:xfrm>
                <a:off x="6301932" y="4139687"/>
                <a:ext cx="6332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1600" b="0" i="1" baseline="-250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fr-FR" sz="1600" i="1" dirty="0"/>
              </a:p>
            </p:txBody>
          </p:sp>
        </mc:Choice>
        <mc:Fallback xmlns="">
          <p:sp>
            <p:nvSpPr>
              <p:cNvPr id="152" name="ZoneTexte 151">
                <a:extLst>
                  <a:ext uri="{FF2B5EF4-FFF2-40B4-BE49-F238E27FC236}">
                    <a16:creationId xmlns:a16="http://schemas.microsoft.com/office/drawing/2014/main" id="{302F0E8B-B35A-65D6-65B2-F38011D7B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932" y="4139687"/>
                <a:ext cx="633212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ZoneTexte 152">
                <a:extLst>
                  <a:ext uri="{FF2B5EF4-FFF2-40B4-BE49-F238E27FC236}">
                    <a16:creationId xmlns:a16="http://schemas.microsoft.com/office/drawing/2014/main" id="{9DAC463D-C600-FA02-715F-60197B037195}"/>
                  </a:ext>
                </a:extLst>
              </p:cNvPr>
              <p:cNvSpPr txBox="1"/>
              <p:nvPr/>
            </p:nvSpPr>
            <p:spPr>
              <a:xfrm>
                <a:off x="6943999" y="4139687"/>
                <a:ext cx="63321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1600" b="0" i="1" baseline="-250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fr-FR" sz="1600" i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3" name="ZoneTexte 152">
                <a:extLst>
                  <a:ext uri="{FF2B5EF4-FFF2-40B4-BE49-F238E27FC236}">
                    <a16:creationId xmlns:a16="http://schemas.microsoft.com/office/drawing/2014/main" id="{9DAC463D-C600-FA02-715F-60197B03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999" y="4139687"/>
                <a:ext cx="633212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A1BA96B3-15A2-4BA8-8C47-B306020474ED}"/>
                  </a:ext>
                </a:extLst>
              </p:cNvPr>
              <p:cNvSpPr txBox="1"/>
              <p:nvPr/>
            </p:nvSpPr>
            <p:spPr>
              <a:xfrm>
                <a:off x="7474795" y="4139687"/>
                <a:ext cx="6332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1600" b="0" i="1" baseline="-250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fr-FR" sz="1600" i="1" dirty="0"/>
              </a:p>
            </p:txBody>
          </p:sp>
        </mc:Choice>
        <mc:Fallback xmlns="">
          <p:sp>
            <p:nvSpPr>
              <p:cNvPr id="154" name="ZoneTexte 153">
                <a:extLst>
                  <a:ext uri="{FF2B5EF4-FFF2-40B4-BE49-F238E27FC236}">
                    <a16:creationId xmlns:a16="http://schemas.microsoft.com/office/drawing/2014/main" id="{A1BA96B3-15A2-4BA8-8C47-B30602047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795" y="4139687"/>
                <a:ext cx="633212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ZoneTexte 154">
                <a:extLst>
                  <a:ext uri="{FF2B5EF4-FFF2-40B4-BE49-F238E27FC236}">
                    <a16:creationId xmlns:a16="http://schemas.microsoft.com/office/drawing/2014/main" id="{5AECF14F-2BD9-ACDE-91F6-9789CECA06C9}"/>
                  </a:ext>
                </a:extLst>
              </p:cNvPr>
              <p:cNvSpPr txBox="1"/>
              <p:nvPr/>
            </p:nvSpPr>
            <p:spPr>
              <a:xfrm>
                <a:off x="8032527" y="4139687"/>
                <a:ext cx="6332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1600" b="0" i="1" baseline="-250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fr-FR" sz="1600" i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5" name="ZoneTexte 154">
                <a:extLst>
                  <a:ext uri="{FF2B5EF4-FFF2-40B4-BE49-F238E27FC236}">
                    <a16:creationId xmlns:a16="http://schemas.microsoft.com/office/drawing/2014/main" id="{5AECF14F-2BD9-ACDE-91F6-9789CECA0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527" y="4139687"/>
                <a:ext cx="633212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ZoneTexte 155">
                <a:extLst>
                  <a:ext uri="{FF2B5EF4-FFF2-40B4-BE49-F238E27FC236}">
                    <a16:creationId xmlns:a16="http://schemas.microsoft.com/office/drawing/2014/main" id="{F755E74D-0D89-9195-5421-6379A8015635}"/>
                  </a:ext>
                </a:extLst>
              </p:cNvPr>
              <p:cNvSpPr txBox="1"/>
              <p:nvPr/>
            </p:nvSpPr>
            <p:spPr>
              <a:xfrm>
                <a:off x="8489138" y="4139687"/>
                <a:ext cx="6332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1600" b="0" i="1" baseline="-250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fr-FR" sz="1600" i="1" dirty="0"/>
              </a:p>
            </p:txBody>
          </p:sp>
        </mc:Choice>
        <mc:Fallback xmlns="">
          <p:sp>
            <p:nvSpPr>
              <p:cNvPr id="156" name="ZoneTexte 155">
                <a:extLst>
                  <a:ext uri="{FF2B5EF4-FFF2-40B4-BE49-F238E27FC236}">
                    <a16:creationId xmlns:a16="http://schemas.microsoft.com/office/drawing/2014/main" id="{F755E74D-0D89-9195-5421-6379A8015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138" y="4139687"/>
                <a:ext cx="633212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ZoneTexte 156">
                <a:extLst>
                  <a:ext uri="{FF2B5EF4-FFF2-40B4-BE49-F238E27FC236}">
                    <a16:creationId xmlns:a16="http://schemas.microsoft.com/office/drawing/2014/main" id="{85053835-3020-2F7D-9157-73B5CC56A057}"/>
                  </a:ext>
                </a:extLst>
              </p:cNvPr>
              <p:cNvSpPr txBox="1"/>
              <p:nvPr/>
            </p:nvSpPr>
            <p:spPr>
              <a:xfrm>
                <a:off x="8928517" y="4139687"/>
                <a:ext cx="6332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1600" i="1" baseline="-250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fr-FR" sz="1600" b="0" i="1" baseline="-250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FR" sz="1600" i="1" dirty="0"/>
              </a:p>
            </p:txBody>
          </p:sp>
        </mc:Choice>
        <mc:Fallback xmlns="">
          <p:sp>
            <p:nvSpPr>
              <p:cNvPr id="157" name="ZoneTexte 156">
                <a:extLst>
                  <a:ext uri="{FF2B5EF4-FFF2-40B4-BE49-F238E27FC236}">
                    <a16:creationId xmlns:a16="http://schemas.microsoft.com/office/drawing/2014/main" id="{85053835-3020-2F7D-9157-73B5CC56A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517" y="4139687"/>
                <a:ext cx="633212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ZoneTexte 157">
                <a:extLst>
                  <a:ext uri="{FF2B5EF4-FFF2-40B4-BE49-F238E27FC236}">
                    <a16:creationId xmlns:a16="http://schemas.microsoft.com/office/drawing/2014/main" id="{E6997AA0-5895-5AAC-D1A4-6F60A5CE5353}"/>
                  </a:ext>
                </a:extLst>
              </p:cNvPr>
              <p:cNvSpPr txBox="1"/>
              <p:nvPr/>
            </p:nvSpPr>
            <p:spPr>
              <a:xfrm>
                <a:off x="9416097" y="4139687"/>
                <a:ext cx="6332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1600" i="1" baseline="-250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fr-FR" sz="1600" b="0" i="1" baseline="-250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FR" sz="1600" i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8" name="ZoneTexte 157">
                <a:extLst>
                  <a:ext uri="{FF2B5EF4-FFF2-40B4-BE49-F238E27FC236}">
                    <a16:creationId xmlns:a16="http://schemas.microsoft.com/office/drawing/2014/main" id="{E6997AA0-5895-5AAC-D1A4-6F60A5CE5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097" y="4139687"/>
                <a:ext cx="633212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ZoneTexte 158">
                <a:extLst>
                  <a:ext uri="{FF2B5EF4-FFF2-40B4-BE49-F238E27FC236}">
                    <a16:creationId xmlns:a16="http://schemas.microsoft.com/office/drawing/2014/main" id="{0C78A306-4AE1-D276-C095-2CF64BC34180}"/>
                  </a:ext>
                </a:extLst>
              </p:cNvPr>
              <p:cNvSpPr txBox="1"/>
              <p:nvPr/>
            </p:nvSpPr>
            <p:spPr>
              <a:xfrm>
                <a:off x="4478927" y="2291153"/>
                <a:ext cx="6332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16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fr-FR" sz="1600" i="1" baseline="-250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FR" sz="1600" i="1" dirty="0"/>
              </a:p>
            </p:txBody>
          </p:sp>
        </mc:Choice>
        <mc:Fallback xmlns="">
          <p:sp>
            <p:nvSpPr>
              <p:cNvPr id="159" name="ZoneTexte 158">
                <a:extLst>
                  <a:ext uri="{FF2B5EF4-FFF2-40B4-BE49-F238E27FC236}">
                    <a16:creationId xmlns:a16="http://schemas.microsoft.com/office/drawing/2014/main" id="{0C78A306-4AE1-D276-C095-2CF64BC34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927" y="2291153"/>
                <a:ext cx="633212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46D69D-8F4F-1716-7198-FAF0AD19BD51}"/>
                  </a:ext>
                </a:extLst>
              </p:cNvPr>
              <p:cNvSpPr txBox="1"/>
              <p:nvPr/>
            </p:nvSpPr>
            <p:spPr>
              <a:xfrm>
                <a:off x="4914352" y="2291153"/>
                <a:ext cx="6332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16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fr-FR" sz="1600" b="0" i="1" baseline="-250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fr-FR" sz="1600" i="1" dirty="0"/>
              </a:p>
            </p:txBody>
          </p:sp>
        </mc:Choice>
        <mc:Fallback xmlns=""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8646D69D-8F4F-1716-7198-FAF0AD19B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52" y="2291153"/>
                <a:ext cx="633212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E35C7997-B12A-635F-6C90-F7C996B0D6DC}"/>
                  </a:ext>
                </a:extLst>
              </p:cNvPr>
              <p:cNvSpPr txBox="1"/>
              <p:nvPr/>
            </p:nvSpPr>
            <p:spPr>
              <a:xfrm>
                <a:off x="5395896" y="2291153"/>
                <a:ext cx="6332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16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fr-FR" sz="1600" b="0" i="1" baseline="-250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fr-FR" sz="1600" i="1" dirty="0"/>
              </a:p>
            </p:txBody>
          </p:sp>
        </mc:Choice>
        <mc:Fallback xmlns="">
          <p:sp>
            <p:nvSpPr>
              <p:cNvPr id="161" name="ZoneTexte 160">
                <a:extLst>
                  <a:ext uri="{FF2B5EF4-FFF2-40B4-BE49-F238E27FC236}">
                    <a16:creationId xmlns:a16="http://schemas.microsoft.com/office/drawing/2014/main" id="{E35C7997-B12A-635F-6C90-F7C996B0D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896" y="2291153"/>
                <a:ext cx="633212" cy="3385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ZoneTexte 161">
                <a:extLst>
                  <a:ext uri="{FF2B5EF4-FFF2-40B4-BE49-F238E27FC236}">
                    <a16:creationId xmlns:a16="http://schemas.microsoft.com/office/drawing/2014/main" id="{D3511CBB-03C4-B155-D52D-2B6FEB4D7142}"/>
                  </a:ext>
                </a:extLst>
              </p:cNvPr>
              <p:cNvSpPr txBox="1"/>
              <p:nvPr/>
            </p:nvSpPr>
            <p:spPr>
              <a:xfrm>
                <a:off x="5839412" y="2291153"/>
                <a:ext cx="6332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16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fr-FR" sz="1600" b="0" i="1" baseline="-250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fr-FR" sz="1600" i="1" dirty="0"/>
              </a:p>
            </p:txBody>
          </p:sp>
        </mc:Choice>
        <mc:Fallback xmlns="">
          <p:sp>
            <p:nvSpPr>
              <p:cNvPr id="162" name="ZoneTexte 161">
                <a:extLst>
                  <a:ext uri="{FF2B5EF4-FFF2-40B4-BE49-F238E27FC236}">
                    <a16:creationId xmlns:a16="http://schemas.microsoft.com/office/drawing/2014/main" id="{D3511CBB-03C4-B155-D52D-2B6FEB4D7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412" y="2291153"/>
                <a:ext cx="633212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ZoneTexte 162">
                <a:extLst>
                  <a:ext uri="{FF2B5EF4-FFF2-40B4-BE49-F238E27FC236}">
                    <a16:creationId xmlns:a16="http://schemas.microsoft.com/office/drawing/2014/main" id="{673A8F68-E8E7-2C49-6E26-952D91201898}"/>
                  </a:ext>
                </a:extLst>
              </p:cNvPr>
              <p:cNvSpPr txBox="1"/>
              <p:nvPr/>
            </p:nvSpPr>
            <p:spPr>
              <a:xfrm>
                <a:off x="6309288" y="2291153"/>
                <a:ext cx="6332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16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fr-FR" sz="1600" b="0" i="1" baseline="-250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fr-FR" sz="1600" i="1" dirty="0"/>
              </a:p>
            </p:txBody>
          </p:sp>
        </mc:Choice>
        <mc:Fallback xmlns="">
          <p:sp>
            <p:nvSpPr>
              <p:cNvPr id="163" name="ZoneTexte 162">
                <a:extLst>
                  <a:ext uri="{FF2B5EF4-FFF2-40B4-BE49-F238E27FC236}">
                    <a16:creationId xmlns:a16="http://schemas.microsoft.com/office/drawing/2014/main" id="{673A8F68-E8E7-2C49-6E26-952D91201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288" y="2291153"/>
                <a:ext cx="633212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8816514-CAEF-847B-E66C-0DAAC03CEA6C}"/>
                  </a:ext>
                </a:extLst>
              </p:cNvPr>
              <p:cNvSpPr txBox="1"/>
              <p:nvPr/>
            </p:nvSpPr>
            <p:spPr>
              <a:xfrm>
                <a:off x="6945307" y="2291153"/>
                <a:ext cx="6332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1600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fr-FR" sz="1600" b="0" i="1" baseline="-250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fr-FR" sz="1600" i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48816514-CAEF-847B-E66C-0DAAC03CE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307" y="2291153"/>
                <a:ext cx="633212" cy="33855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E77BF5B6-3B50-2766-6F2E-DFB1635CF126}"/>
                  </a:ext>
                </a:extLst>
              </p:cNvPr>
              <p:cNvSpPr txBox="1"/>
              <p:nvPr/>
            </p:nvSpPr>
            <p:spPr>
              <a:xfrm>
                <a:off x="7470494" y="2291153"/>
                <a:ext cx="6332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16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fr-FR" sz="1600" b="0" i="1" baseline="-250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fr-FR" sz="1600" i="1" dirty="0"/>
              </a:p>
            </p:txBody>
          </p:sp>
        </mc:Choice>
        <mc:Fallback xmlns="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E77BF5B6-3B50-2766-6F2E-DFB1635CF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494" y="2291153"/>
                <a:ext cx="633212" cy="33855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ZoneTexte 165">
                <a:extLst>
                  <a:ext uri="{FF2B5EF4-FFF2-40B4-BE49-F238E27FC236}">
                    <a16:creationId xmlns:a16="http://schemas.microsoft.com/office/drawing/2014/main" id="{C32D67E6-51A3-A638-76FF-A0E8EB56C8D2}"/>
                  </a:ext>
                </a:extLst>
              </p:cNvPr>
              <p:cNvSpPr txBox="1"/>
              <p:nvPr/>
            </p:nvSpPr>
            <p:spPr>
              <a:xfrm>
                <a:off x="8027593" y="2291153"/>
                <a:ext cx="6332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1600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fr-FR" sz="1600" b="0" i="1" baseline="-250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fr-FR" sz="1600" i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6" name="ZoneTexte 165">
                <a:extLst>
                  <a:ext uri="{FF2B5EF4-FFF2-40B4-BE49-F238E27FC236}">
                    <a16:creationId xmlns:a16="http://schemas.microsoft.com/office/drawing/2014/main" id="{C32D67E6-51A3-A638-76FF-A0E8EB56C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7593" y="2291153"/>
                <a:ext cx="633212" cy="33855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ZoneTexte 166">
                <a:extLst>
                  <a:ext uri="{FF2B5EF4-FFF2-40B4-BE49-F238E27FC236}">
                    <a16:creationId xmlns:a16="http://schemas.microsoft.com/office/drawing/2014/main" id="{CB6C92AA-B2AA-BF06-5165-9FD79302F38E}"/>
                  </a:ext>
                </a:extLst>
              </p:cNvPr>
              <p:cNvSpPr txBox="1"/>
              <p:nvPr/>
            </p:nvSpPr>
            <p:spPr>
              <a:xfrm>
                <a:off x="8495043" y="2291153"/>
                <a:ext cx="6332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16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fr-FR" sz="1600" b="0" i="1" baseline="-250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fr-FR" sz="1600" i="1" dirty="0"/>
              </a:p>
            </p:txBody>
          </p:sp>
        </mc:Choice>
        <mc:Fallback xmlns="">
          <p:sp>
            <p:nvSpPr>
              <p:cNvPr id="167" name="ZoneTexte 166">
                <a:extLst>
                  <a:ext uri="{FF2B5EF4-FFF2-40B4-BE49-F238E27FC236}">
                    <a16:creationId xmlns:a16="http://schemas.microsoft.com/office/drawing/2014/main" id="{CB6C92AA-B2AA-BF06-5165-9FD79302F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043" y="2291153"/>
                <a:ext cx="633212" cy="33855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98A8411F-F045-1977-1408-025AA9B6D300}"/>
                  </a:ext>
                </a:extLst>
              </p:cNvPr>
              <p:cNvSpPr txBox="1"/>
              <p:nvPr/>
            </p:nvSpPr>
            <p:spPr>
              <a:xfrm>
                <a:off x="8918321" y="2291153"/>
                <a:ext cx="6332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16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fr-FR" sz="1600" b="0" i="1" baseline="-250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fr-FR" sz="1600" i="1" dirty="0"/>
              </a:p>
            </p:txBody>
          </p:sp>
        </mc:Choice>
        <mc:Fallback xmlns="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98A8411F-F045-1977-1408-025AA9B6D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321" y="2291153"/>
                <a:ext cx="633212" cy="33855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D3AD6245-CAE8-9923-D363-0D857632FD2E}"/>
                  </a:ext>
                </a:extLst>
              </p:cNvPr>
              <p:cNvSpPr txBox="1"/>
              <p:nvPr/>
            </p:nvSpPr>
            <p:spPr>
              <a:xfrm>
                <a:off x="9405535" y="2291153"/>
                <a:ext cx="6332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1600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fr-FR" sz="1600" b="0" i="1" baseline="-250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fr-FR" sz="1600" i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9" name="ZoneTexte 168">
                <a:extLst>
                  <a:ext uri="{FF2B5EF4-FFF2-40B4-BE49-F238E27FC236}">
                    <a16:creationId xmlns:a16="http://schemas.microsoft.com/office/drawing/2014/main" id="{D3AD6245-CAE8-9923-D363-0D857632F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535" y="2291153"/>
                <a:ext cx="633212" cy="33855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0" name="Picture 16">
            <a:extLst>
              <a:ext uri="{FF2B5EF4-FFF2-40B4-BE49-F238E27FC236}">
                <a16:creationId xmlns:a16="http://schemas.microsoft.com/office/drawing/2014/main" id="{D5BC835A-4F89-3AD5-5181-81457FA88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210" y="4080187"/>
            <a:ext cx="189321" cy="17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16">
            <a:extLst>
              <a:ext uri="{FF2B5EF4-FFF2-40B4-BE49-F238E27FC236}">
                <a16:creationId xmlns:a16="http://schemas.microsoft.com/office/drawing/2014/main" id="{4CD1F18C-CEDD-80E1-4F7F-4F4F7D1BD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725" y="4080187"/>
            <a:ext cx="189321" cy="17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" name="ZoneTexte 171">
            <a:extLst>
              <a:ext uri="{FF2B5EF4-FFF2-40B4-BE49-F238E27FC236}">
                <a16:creationId xmlns:a16="http://schemas.microsoft.com/office/drawing/2014/main" id="{E1A4C36B-7086-1726-8354-B950D457AA24}"/>
              </a:ext>
            </a:extLst>
          </p:cNvPr>
          <p:cNvSpPr txBox="1"/>
          <p:nvPr/>
        </p:nvSpPr>
        <p:spPr>
          <a:xfrm>
            <a:off x="2099264" y="4007905"/>
            <a:ext cx="337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</a:p>
        </p:txBody>
      </p:sp>
      <p:cxnSp>
        <p:nvCxnSpPr>
          <p:cNvPr id="173" name="Connecteur droit avec flèche 172">
            <a:extLst>
              <a:ext uri="{FF2B5EF4-FFF2-40B4-BE49-F238E27FC236}">
                <a16:creationId xmlns:a16="http://schemas.microsoft.com/office/drawing/2014/main" id="{128D62C5-DF5F-7E5F-5E68-BD6767A4C772}"/>
              </a:ext>
            </a:extLst>
          </p:cNvPr>
          <p:cNvCxnSpPr>
            <a:cxnSpLocks/>
          </p:cNvCxnSpPr>
          <p:nvPr/>
        </p:nvCxnSpPr>
        <p:spPr>
          <a:xfrm flipH="1" flipV="1">
            <a:off x="5219176" y="3538568"/>
            <a:ext cx="414" cy="648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necteur droit avec flèche 173">
            <a:extLst>
              <a:ext uri="{FF2B5EF4-FFF2-40B4-BE49-F238E27FC236}">
                <a16:creationId xmlns:a16="http://schemas.microsoft.com/office/drawing/2014/main" id="{D8467B0E-8333-10FA-9466-54360E9B5E92}"/>
              </a:ext>
            </a:extLst>
          </p:cNvPr>
          <p:cNvCxnSpPr>
            <a:cxnSpLocks/>
          </p:cNvCxnSpPr>
          <p:nvPr/>
        </p:nvCxnSpPr>
        <p:spPr>
          <a:xfrm flipH="1" flipV="1">
            <a:off x="5692898" y="3538568"/>
            <a:ext cx="414" cy="648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necteur droit avec flèche 174">
            <a:extLst>
              <a:ext uri="{FF2B5EF4-FFF2-40B4-BE49-F238E27FC236}">
                <a16:creationId xmlns:a16="http://schemas.microsoft.com/office/drawing/2014/main" id="{9C259F54-D91D-2035-F0E6-487FB1F9F749}"/>
              </a:ext>
            </a:extLst>
          </p:cNvPr>
          <p:cNvCxnSpPr>
            <a:cxnSpLocks/>
          </p:cNvCxnSpPr>
          <p:nvPr/>
        </p:nvCxnSpPr>
        <p:spPr>
          <a:xfrm flipH="1" flipV="1">
            <a:off x="6144792" y="3538568"/>
            <a:ext cx="414" cy="648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necteur droit avec flèche 175">
            <a:extLst>
              <a:ext uri="{FF2B5EF4-FFF2-40B4-BE49-F238E27FC236}">
                <a16:creationId xmlns:a16="http://schemas.microsoft.com/office/drawing/2014/main" id="{2806F627-74E1-76EB-F45A-C4A9568D9AA4}"/>
              </a:ext>
            </a:extLst>
          </p:cNvPr>
          <p:cNvCxnSpPr>
            <a:cxnSpLocks/>
          </p:cNvCxnSpPr>
          <p:nvPr/>
        </p:nvCxnSpPr>
        <p:spPr>
          <a:xfrm flipH="1" flipV="1">
            <a:off x="6618731" y="3538568"/>
            <a:ext cx="414" cy="648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eur droit avec flèche 176">
            <a:extLst>
              <a:ext uri="{FF2B5EF4-FFF2-40B4-BE49-F238E27FC236}">
                <a16:creationId xmlns:a16="http://schemas.microsoft.com/office/drawing/2014/main" id="{5C62B7AD-E5D9-CDA1-CA3B-5B8B6FFEBB77}"/>
              </a:ext>
            </a:extLst>
          </p:cNvPr>
          <p:cNvCxnSpPr>
            <a:cxnSpLocks/>
          </p:cNvCxnSpPr>
          <p:nvPr/>
        </p:nvCxnSpPr>
        <p:spPr>
          <a:xfrm flipH="1" flipV="1">
            <a:off x="7253472" y="3538568"/>
            <a:ext cx="414" cy="648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eur droit avec flèche 177">
            <a:extLst>
              <a:ext uri="{FF2B5EF4-FFF2-40B4-BE49-F238E27FC236}">
                <a16:creationId xmlns:a16="http://schemas.microsoft.com/office/drawing/2014/main" id="{D4AC7E4E-4ABA-2EF8-C359-043B660A3123}"/>
              </a:ext>
            </a:extLst>
          </p:cNvPr>
          <p:cNvCxnSpPr>
            <a:cxnSpLocks/>
          </p:cNvCxnSpPr>
          <p:nvPr/>
        </p:nvCxnSpPr>
        <p:spPr>
          <a:xfrm flipH="1" flipV="1">
            <a:off x="7784456" y="3538568"/>
            <a:ext cx="414" cy="648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cteur droit avec flèche 178">
            <a:extLst>
              <a:ext uri="{FF2B5EF4-FFF2-40B4-BE49-F238E27FC236}">
                <a16:creationId xmlns:a16="http://schemas.microsoft.com/office/drawing/2014/main" id="{EFD76C8A-BBE9-A11D-B0A5-8FFAF07A8A0B}"/>
              </a:ext>
            </a:extLst>
          </p:cNvPr>
          <p:cNvCxnSpPr>
            <a:cxnSpLocks/>
          </p:cNvCxnSpPr>
          <p:nvPr/>
        </p:nvCxnSpPr>
        <p:spPr>
          <a:xfrm flipH="1" flipV="1">
            <a:off x="8340795" y="3538568"/>
            <a:ext cx="414" cy="648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eur droit avec flèche 179">
            <a:extLst>
              <a:ext uri="{FF2B5EF4-FFF2-40B4-BE49-F238E27FC236}">
                <a16:creationId xmlns:a16="http://schemas.microsoft.com/office/drawing/2014/main" id="{F5FA22F9-2E76-D8BC-A1CF-CFD1FA9A857A}"/>
              </a:ext>
            </a:extLst>
          </p:cNvPr>
          <p:cNvCxnSpPr>
            <a:cxnSpLocks/>
          </p:cNvCxnSpPr>
          <p:nvPr/>
        </p:nvCxnSpPr>
        <p:spPr>
          <a:xfrm flipH="1" flipV="1">
            <a:off x="8798010" y="3538568"/>
            <a:ext cx="414" cy="648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eur droit avec flèche 180">
            <a:extLst>
              <a:ext uri="{FF2B5EF4-FFF2-40B4-BE49-F238E27FC236}">
                <a16:creationId xmlns:a16="http://schemas.microsoft.com/office/drawing/2014/main" id="{E57FA09B-2752-3887-13C3-7D4A4C85B771}"/>
              </a:ext>
            </a:extLst>
          </p:cNvPr>
          <p:cNvCxnSpPr>
            <a:cxnSpLocks/>
          </p:cNvCxnSpPr>
          <p:nvPr/>
        </p:nvCxnSpPr>
        <p:spPr>
          <a:xfrm flipH="1" flipV="1">
            <a:off x="9236230" y="3538568"/>
            <a:ext cx="414" cy="648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cteur droit avec flèche 181">
            <a:extLst>
              <a:ext uri="{FF2B5EF4-FFF2-40B4-BE49-F238E27FC236}">
                <a16:creationId xmlns:a16="http://schemas.microsoft.com/office/drawing/2014/main" id="{2B3472C6-B5AA-F37D-65C5-A56B54D3A674}"/>
              </a:ext>
            </a:extLst>
          </p:cNvPr>
          <p:cNvCxnSpPr>
            <a:cxnSpLocks/>
          </p:cNvCxnSpPr>
          <p:nvPr/>
        </p:nvCxnSpPr>
        <p:spPr>
          <a:xfrm flipH="1" flipV="1">
            <a:off x="9707867" y="3538568"/>
            <a:ext cx="414" cy="648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ZoneTexte 182">
                <a:extLst>
                  <a:ext uri="{FF2B5EF4-FFF2-40B4-BE49-F238E27FC236}">
                    <a16:creationId xmlns:a16="http://schemas.microsoft.com/office/drawing/2014/main" id="{39EE58A6-6EF9-2462-0327-2F860901C8E8}"/>
                  </a:ext>
                </a:extLst>
              </p:cNvPr>
              <p:cNvSpPr txBox="1"/>
              <p:nvPr/>
            </p:nvSpPr>
            <p:spPr>
              <a:xfrm>
                <a:off x="7692769" y="6034375"/>
                <a:ext cx="20172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83" name="ZoneTexte 182">
                <a:extLst>
                  <a:ext uri="{FF2B5EF4-FFF2-40B4-BE49-F238E27FC236}">
                    <a16:creationId xmlns:a16="http://schemas.microsoft.com/office/drawing/2014/main" id="{39EE58A6-6EF9-2462-0327-2F860901C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769" y="6034375"/>
                <a:ext cx="201722" cy="307777"/>
              </a:xfrm>
              <a:prstGeom prst="rect">
                <a:avLst/>
              </a:prstGeom>
              <a:blipFill>
                <a:blip r:embed="rId32"/>
                <a:stretch>
                  <a:fillRect l="-17647" r="-117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ZoneTexte 183">
                <a:extLst>
                  <a:ext uri="{FF2B5EF4-FFF2-40B4-BE49-F238E27FC236}">
                    <a16:creationId xmlns:a16="http://schemas.microsoft.com/office/drawing/2014/main" id="{F7FBD90F-9593-C479-C924-9A4FC92DDAAD}"/>
                  </a:ext>
                </a:extLst>
              </p:cNvPr>
              <p:cNvSpPr txBox="1"/>
              <p:nvPr/>
            </p:nvSpPr>
            <p:spPr>
              <a:xfrm>
                <a:off x="3732772" y="6384319"/>
                <a:ext cx="3350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84" name="ZoneTexte 183">
                <a:extLst>
                  <a:ext uri="{FF2B5EF4-FFF2-40B4-BE49-F238E27FC236}">
                    <a16:creationId xmlns:a16="http://schemas.microsoft.com/office/drawing/2014/main" id="{F7FBD90F-9593-C479-C924-9A4FC92DD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772" y="6384319"/>
                <a:ext cx="335092" cy="307777"/>
              </a:xfrm>
              <a:prstGeom prst="rect">
                <a:avLst/>
              </a:prstGeom>
              <a:blipFill>
                <a:blip r:embed="rId33"/>
                <a:stretch>
                  <a:fillRect l="-14286" r="-3571" b="-1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ZoneTexte 184">
                <a:extLst>
                  <a:ext uri="{FF2B5EF4-FFF2-40B4-BE49-F238E27FC236}">
                    <a16:creationId xmlns:a16="http://schemas.microsoft.com/office/drawing/2014/main" id="{D6A676D4-C683-057B-0768-5272507B2706}"/>
                  </a:ext>
                </a:extLst>
              </p:cNvPr>
              <p:cNvSpPr txBox="1"/>
              <p:nvPr/>
            </p:nvSpPr>
            <p:spPr>
              <a:xfrm>
                <a:off x="1244300" y="6331880"/>
                <a:ext cx="50909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85" name="ZoneTexte 184">
                <a:extLst>
                  <a:ext uri="{FF2B5EF4-FFF2-40B4-BE49-F238E27FC236}">
                    <a16:creationId xmlns:a16="http://schemas.microsoft.com/office/drawing/2014/main" id="{D6A676D4-C683-057B-0768-5272507B2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300" y="6331880"/>
                <a:ext cx="509096" cy="400110"/>
              </a:xfrm>
              <a:prstGeom prst="rect">
                <a:avLst/>
              </a:prstGeom>
              <a:blipFill>
                <a:blip r:embed="rId3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ZoneTexte 185">
                <a:extLst>
                  <a:ext uri="{FF2B5EF4-FFF2-40B4-BE49-F238E27FC236}">
                    <a16:creationId xmlns:a16="http://schemas.microsoft.com/office/drawing/2014/main" id="{1F6070D9-B007-5155-8D08-C74D4310929C}"/>
                  </a:ext>
                </a:extLst>
              </p:cNvPr>
              <p:cNvSpPr txBox="1"/>
              <p:nvPr/>
            </p:nvSpPr>
            <p:spPr>
              <a:xfrm>
                <a:off x="599844" y="4238696"/>
                <a:ext cx="6332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1600" i="1" baseline="-250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FR" sz="1600" i="1" dirty="0"/>
              </a:p>
            </p:txBody>
          </p:sp>
        </mc:Choice>
        <mc:Fallback xmlns="">
          <p:sp>
            <p:nvSpPr>
              <p:cNvPr id="186" name="ZoneTexte 185">
                <a:extLst>
                  <a:ext uri="{FF2B5EF4-FFF2-40B4-BE49-F238E27FC236}">
                    <a16:creationId xmlns:a16="http://schemas.microsoft.com/office/drawing/2014/main" id="{1F6070D9-B007-5155-8D08-C74D43109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44" y="4238696"/>
                <a:ext cx="633212" cy="33855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ZoneTexte 186">
                <a:extLst>
                  <a:ext uri="{FF2B5EF4-FFF2-40B4-BE49-F238E27FC236}">
                    <a16:creationId xmlns:a16="http://schemas.microsoft.com/office/drawing/2014/main" id="{16859C06-895D-E084-C264-92114A0B8522}"/>
                  </a:ext>
                </a:extLst>
              </p:cNvPr>
              <p:cNvSpPr txBox="1"/>
              <p:nvPr/>
            </p:nvSpPr>
            <p:spPr>
              <a:xfrm>
                <a:off x="3008235" y="4238696"/>
                <a:ext cx="6332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1600" b="0" i="1" baseline="-250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sz="1600" i="1" dirty="0"/>
              </a:p>
            </p:txBody>
          </p:sp>
        </mc:Choice>
        <mc:Fallback xmlns="">
          <p:sp>
            <p:nvSpPr>
              <p:cNvPr id="187" name="ZoneTexte 186">
                <a:extLst>
                  <a:ext uri="{FF2B5EF4-FFF2-40B4-BE49-F238E27FC236}">
                    <a16:creationId xmlns:a16="http://schemas.microsoft.com/office/drawing/2014/main" id="{16859C06-895D-E084-C264-92114A0B8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235" y="4238696"/>
                <a:ext cx="633212" cy="338554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ZoneTexte 187">
                <a:extLst>
                  <a:ext uri="{FF2B5EF4-FFF2-40B4-BE49-F238E27FC236}">
                    <a16:creationId xmlns:a16="http://schemas.microsoft.com/office/drawing/2014/main" id="{C7AA350A-1206-30E1-55D5-C12FCB51F933}"/>
                  </a:ext>
                </a:extLst>
              </p:cNvPr>
              <p:cNvSpPr txBox="1"/>
              <p:nvPr/>
            </p:nvSpPr>
            <p:spPr>
              <a:xfrm>
                <a:off x="748656" y="3673731"/>
                <a:ext cx="6332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sz="1600" i="1" baseline="-250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FR" sz="1600" i="1" dirty="0"/>
              </a:p>
            </p:txBody>
          </p:sp>
        </mc:Choice>
        <mc:Fallback xmlns="">
          <p:sp>
            <p:nvSpPr>
              <p:cNvPr id="188" name="ZoneTexte 187">
                <a:extLst>
                  <a:ext uri="{FF2B5EF4-FFF2-40B4-BE49-F238E27FC236}">
                    <a16:creationId xmlns:a16="http://schemas.microsoft.com/office/drawing/2014/main" id="{C7AA350A-1206-30E1-55D5-C12FCB51F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56" y="3673731"/>
                <a:ext cx="633212" cy="338554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ZoneTexte 188">
                <a:extLst>
                  <a:ext uri="{FF2B5EF4-FFF2-40B4-BE49-F238E27FC236}">
                    <a16:creationId xmlns:a16="http://schemas.microsoft.com/office/drawing/2014/main" id="{8CBC621A-A7B2-D33B-50E8-7688276C255F}"/>
                  </a:ext>
                </a:extLst>
              </p:cNvPr>
              <p:cNvSpPr txBox="1"/>
              <p:nvPr/>
            </p:nvSpPr>
            <p:spPr>
              <a:xfrm>
                <a:off x="3150025" y="3655801"/>
                <a:ext cx="63321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sz="1600" b="0" i="1" baseline="-2500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sz="1600" i="1" dirty="0"/>
              </a:p>
            </p:txBody>
          </p:sp>
        </mc:Choice>
        <mc:Fallback xmlns="">
          <p:sp>
            <p:nvSpPr>
              <p:cNvPr id="189" name="ZoneTexte 188">
                <a:extLst>
                  <a:ext uri="{FF2B5EF4-FFF2-40B4-BE49-F238E27FC236}">
                    <a16:creationId xmlns:a16="http://schemas.microsoft.com/office/drawing/2014/main" id="{8CBC621A-A7B2-D33B-50E8-7688276C2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25" y="3655801"/>
                <a:ext cx="633212" cy="338554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0" name="Image 189">
            <a:extLst>
              <a:ext uri="{FF2B5EF4-FFF2-40B4-BE49-F238E27FC236}">
                <a16:creationId xmlns:a16="http://schemas.microsoft.com/office/drawing/2014/main" id="{F7E24FB5-3E15-F1D8-3C89-29234E879192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-8446" y="5197579"/>
            <a:ext cx="2108416" cy="1171695"/>
          </a:xfrm>
          <a:prstGeom prst="rect">
            <a:avLst/>
          </a:prstGeom>
        </p:spPr>
      </p:pic>
      <p:pic>
        <p:nvPicPr>
          <p:cNvPr id="191" name="Image 190">
            <a:extLst>
              <a:ext uri="{FF2B5EF4-FFF2-40B4-BE49-F238E27FC236}">
                <a16:creationId xmlns:a16="http://schemas.microsoft.com/office/drawing/2014/main" id="{A99BCA2F-3C5F-43F5-630F-F8B6E0AF5F0E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416457" y="5193524"/>
            <a:ext cx="2110380" cy="1177760"/>
          </a:xfrm>
          <a:prstGeom prst="rect">
            <a:avLst/>
          </a:prstGeom>
        </p:spPr>
      </p:pic>
      <p:cxnSp>
        <p:nvCxnSpPr>
          <p:cNvPr id="192" name="Connecteur droit 191">
            <a:extLst>
              <a:ext uri="{FF2B5EF4-FFF2-40B4-BE49-F238E27FC236}">
                <a16:creationId xmlns:a16="http://schemas.microsoft.com/office/drawing/2014/main" id="{968FFD6C-30A6-26E4-71A6-4EA913F6BFD1}"/>
              </a:ext>
            </a:extLst>
          </p:cNvPr>
          <p:cNvCxnSpPr>
            <a:cxnSpLocks/>
          </p:cNvCxnSpPr>
          <p:nvPr/>
        </p:nvCxnSpPr>
        <p:spPr>
          <a:xfrm flipH="1">
            <a:off x="-11412" y="2802801"/>
            <a:ext cx="10097824" cy="8682"/>
          </a:xfrm>
          <a:prstGeom prst="line">
            <a:avLst/>
          </a:prstGeom>
          <a:ln w="50800">
            <a:solidFill>
              <a:srgbClr val="F8C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cteur droit 192">
            <a:extLst>
              <a:ext uri="{FF2B5EF4-FFF2-40B4-BE49-F238E27FC236}">
                <a16:creationId xmlns:a16="http://schemas.microsoft.com/office/drawing/2014/main" id="{C89B4AEE-4529-AFE2-028D-531A361ECA84}"/>
              </a:ext>
            </a:extLst>
          </p:cNvPr>
          <p:cNvCxnSpPr>
            <a:cxnSpLocks/>
          </p:cNvCxnSpPr>
          <p:nvPr/>
        </p:nvCxnSpPr>
        <p:spPr>
          <a:xfrm flipH="1">
            <a:off x="-11412" y="2945719"/>
            <a:ext cx="10097824" cy="8682"/>
          </a:xfrm>
          <a:prstGeom prst="line">
            <a:avLst/>
          </a:prstGeom>
          <a:ln w="50800">
            <a:solidFill>
              <a:srgbClr val="F8C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cteur droit 193">
            <a:extLst>
              <a:ext uri="{FF2B5EF4-FFF2-40B4-BE49-F238E27FC236}">
                <a16:creationId xmlns:a16="http://schemas.microsoft.com/office/drawing/2014/main" id="{DC2BBA86-B661-95F3-83EA-E6973ACFF208}"/>
              </a:ext>
            </a:extLst>
          </p:cNvPr>
          <p:cNvCxnSpPr>
            <a:cxnSpLocks/>
          </p:cNvCxnSpPr>
          <p:nvPr/>
        </p:nvCxnSpPr>
        <p:spPr>
          <a:xfrm flipH="1">
            <a:off x="-11412" y="3296025"/>
            <a:ext cx="10097824" cy="8682"/>
          </a:xfrm>
          <a:prstGeom prst="line">
            <a:avLst/>
          </a:prstGeom>
          <a:ln w="50800">
            <a:solidFill>
              <a:srgbClr val="F8C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cteur droit 194">
            <a:extLst>
              <a:ext uri="{FF2B5EF4-FFF2-40B4-BE49-F238E27FC236}">
                <a16:creationId xmlns:a16="http://schemas.microsoft.com/office/drawing/2014/main" id="{2C716197-D88C-83A6-607A-159A23A9834B}"/>
              </a:ext>
            </a:extLst>
          </p:cNvPr>
          <p:cNvCxnSpPr>
            <a:cxnSpLocks/>
          </p:cNvCxnSpPr>
          <p:nvPr/>
        </p:nvCxnSpPr>
        <p:spPr>
          <a:xfrm flipH="1">
            <a:off x="-11412" y="3438942"/>
            <a:ext cx="10097824" cy="8682"/>
          </a:xfrm>
          <a:prstGeom prst="line">
            <a:avLst/>
          </a:prstGeom>
          <a:ln w="50800">
            <a:solidFill>
              <a:srgbClr val="F8C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necteur droit 195">
            <a:extLst>
              <a:ext uri="{FF2B5EF4-FFF2-40B4-BE49-F238E27FC236}">
                <a16:creationId xmlns:a16="http://schemas.microsoft.com/office/drawing/2014/main" id="{C31B3F14-30A9-48E9-F4E0-BFE666490B77}"/>
              </a:ext>
            </a:extLst>
          </p:cNvPr>
          <p:cNvCxnSpPr>
            <a:cxnSpLocks/>
          </p:cNvCxnSpPr>
          <p:nvPr/>
        </p:nvCxnSpPr>
        <p:spPr>
          <a:xfrm flipH="1">
            <a:off x="-11412" y="3125213"/>
            <a:ext cx="2520000" cy="0"/>
          </a:xfrm>
          <a:prstGeom prst="line">
            <a:avLst/>
          </a:prstGeom>
          <a:ln w="50800">
            <a:solidFill>
              <a:srgbClr val="F8C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necteur droit 196">
            <a:extLst>
              <a:ext uri="{FF2B5EF4-FFF2-40B4-BE49-F238E27FC236}">
                <a16:creationId xmlns:a16="http://schemas.microsoft.com/office/drawing/2014/main" id="{8980602B-44AA-8675-49E1-B68D1CC29E78}"/>
              </a:ext>
            </a:extLst>
          </p:cNvPr>
          <p:cNvCxnSpPr>
            <a:cxnSpLocks/>
          </p:cNvCxnSpPr>
          <p:nvPr/>
        </p:nvCxnSpPr>
        <p:spPr>
          <a:xfrm flipH="1" flipV="1">
            <a:off x="7566412" y="3123203"/>
            <a:ext cx="2520000" cy="4017"/>
          </a:xfrm>
          <a:prstGeom prst="line">
            <a:avLst/>
          </a:prstGeom>
          <a:ln w="50800">
            <a:solidFill>
              <a:srgbClr val="F8CB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8" name="Picture 2">
            <a:extLst>
              <a:ext uri="{FF2B5EF4-FFF2-40B4-BE49-F238E27FC236}">
                <a16:creationId xmlns:a16="http://schemas.microsoft.com/office/drawing/2014/main" id="{3E3F4537-9695-0D1A-2EF2-D185BCF46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758" y="2974656"/>
            <a:ext cx="266590" cy="3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ZoneTexte 198">
            <a:extLst>
              <a:ext uri="{FF2B5EF4-FFF2-40B4-BE49-F238E27FC236}">
                <a16:creationId xmlns:a16="http://schemas.microsoft.com/office/drawing/2014/main" id="{B98850F3-EBCC-A940-4C62-C3BE758E3EB1}"/>
              </a:ext>
            </a:extLst>
          </p:cNvPr>
          <p:cNvSpPr txBox="1"/>
          <p:nvPr/>
        </p:nvSpPr>
        <p:spPr>
          <a:xfrm>
            <a:off x="2099264" y="3659916"/>
            <a:ext cx="337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200" name="ZoneTexte 199">
            <a:extLst>
              <a:ext uri="{FF2B5EF4-FFF2-40B4-BE49-F238E27FC236}">
                <a16:creationId xmlns:a16="http://schemas.microsoft.com/office/drawing/2014/main" id="{BE9AAFD9-89F3-8E09-AD03-A18487A56786}"/>
              </a:ext>
            </a:extLst>
          </p:cNvPr>
          <p:cNvSpPr txBox="1"/>
          <p:nvPr/>
        </p:nvSpPr>
        <p:spPr>
          <a:xfrm>
            <a:off x="2099264" y="6344577"/>
            <a:ext cx="337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10459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5000">
        <p:fade/>
      </p:transition>
    </mc:Choice>
    <mc:Fallback>
      <p:transition spd="med" advTm="3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B508A1-6EE5-48E2-99B7-DCB2A817C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Training data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30D97C-1BBE-41E1-8483-18B87E97F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b="1" dirty="0" err="1"/>
              <a:t>Initialization</a:t>
            </a:r>
            <a:r>
              <a:rPr lang="fr-FR" sz="2000" b="1" dirty="0"/>
              <a:t> of the </a:t>
            </a:r>
            <a:r>
              <a:rPr lang="fr-FR" sz="2000" b="1" dirty="0" err="1"/>
              <a:t>frozen</a:t>
            </a:r>
            <a:r>
              <a:rPr lang="fr-FR" sz="2000" b="1" dirty="0"/>
              <a:t> modules: </a:t>
            </a:r>
            <a:r>
              <a:rPr lang="fr-FR" sz="2000" dirty="0"/>
              <a:t>DeBERTa-V2-Xlarge (900M params) [3] for the </a:t>
            </a:r>
            <a:r>
              <a:rPr lang="fr-FR" sz="2000" dirty="0" err="1"/>
              <a:t>BiLM</a:t>
            </a:r>
            <a:r>
              <a:rPr lang="fr-FR" sz="2000" dirty="0"/>
              <a:t>, CLIP </a:t>
            </a:r>
            <a:r>
              <a:rPr lang="fr-FR" sz="2000" dirty="0" err="1"/>
              <a:t>ViT-L</a:t>
            </a:r>
            <a:r>
              <a:rPr lang="fr-FR" sz="2000" dirty="0"/>
              <a:t>/14 @224px [4] for the </a:t>
            </a:r>
            <a:r>
              <a:rPr lang="fr-FR" sz="2000" dirty="0" err="1"/>
              <a:t>visual</a:t>
            </a:r>
            <a:r>
              <a:rPr lang="fr-FR" sz="2000" dirty="0"/>
              <a:t> backbone.</a:t>
            </a:r>
          </a:p>
          <a:p>
            <a:r>
              <a:rPr lang="fr-FR" sz="2000" b="1" dirty="0"/>
              <a:t>Training data: </a:t>
            </a:r>
            <a:r>
              <a:rPr lang="fr-FR" sz="2000" dirty="0" err="1"/>
              <a:t>Videos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alt-</a:t>
            </a:r>
            <a:r>
              <a:rPr lang="fr-FR" sz="2000" dirty="0" err="1"/>
              <a:t>text</a:t>
            </a:r>
            <a:r>
              <a:rPr lang="fr-FR" sz="2000" dirty="0"/>
              <a:t> description </a:t>
            </a:r>
            <a:r>
              <a:rPr lang="fr-FR" sz="2000" dirty="0" err="1"/>
              <a:t>from</a:t>
            </a:r>
            <a:r>
              <a:rPr lang="fr-FR" sz="2000" dirty="0"/>
              <a:t> the WebVid10M. </a:t>
            </a:r>
            <a:r>
              <a:rPr lang="fr-FR" sz="2000" dirty="0" err="1"/>
              <a:t>Such</a:t>
            </a:r>
            <a:r>
              <a:rPr lang="fr-FR" sz="2000" dirty="0"/>
              <a:t> data are </a:t>
            </a:r>
            <a:r>
              <a:rPr lang="fr-FR" sz="2000" dirty="0" err="1"/>
              <a:t>easy</a:t>
            </a:r>
            <a:r>
              <a:rPr lang="fr-FR" sz="2000" dirty="0"/>
              <a:t> to </a:t>
            </a:r>
            <a:r>
              <a:rPr lang="fr-FR" sz="2000" dirty="0" err="1"/>
              <a:t>obtain</a:t>
            </a:r>
            <a:r>
              <a:rPr lang="fr-FR" sz="2000" dirty="0"/>
              <a:t> at </a:t>
            </a:r>
            <a:r>
              <a:rPr lang="fr-FR" sz="2000" dirty="0" err="1"/>
              <a:t>scale</a:t>
            </a:r>
            <a:r>
              <a:rPr lang="fr-FR" sz="2000" dirty="0"/>
              <a:t> and </a:t>
            </a:r>
            <a:r>
              <a:rPr lang="fr-FR" sz="2000" dirty="0" err="1"/>
              <a:t>less</a:t>
            </a:r>
            <a:r>
              <a:rPr lang="fr-FR" sz="2000" dirty="0"/>
              <a:t> </a:t>
            </a:r>
            <a:r>
              <a:rPr lang="fr-FR" sz="2000" dirty="0" err="1"/>
              <a:t>noisy</a:t>
            </a:r>
            <a:r>
              <a:rPr lang="fr-FR" sz="2000" dirty="0"/>
              <a:t> </a:t>
            </a:r>
            <a:r>
              <a:rPr lang="fr-FR" sz="2000" dirty="0" err="1"/>
              <a:t>than</a:t>
            </a:r>
            <a:r>
              <a:rPr lang="fr-FR" sz="2000" dirty="0"/>
              <a:t> </a:t>
            </a:r>
            <a:r>
              <a:rPr lang="fr-FR" sz="2000" dirty="0" err="1"/>
              <a:t>narrated</a:t>
            </a:r>
            <a:r>
              <a:rPr lang="fr-FR" sz="2000" dirty="0"/>
              <a:t> </a:t>
            </a:r>
            <a:r>
              <a:rPr lang="fr-FR" sz="2000" dirty="0" err="1"/>
              <a:t>videos</a:t>
            </a:r>
            <a:r>
              <a:rPr lang="fr-FR" sz="2000" dirty="0"/>
              <a:t> [5].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654DF4-8F55-3340-B95F-8A6E15434B09}"/>
              </a:ext>
            </a:extLst>
          </p:cNvPr>
          <p:cNvSpPr/>
          <p:nvPr/>
        </p:nvSpPr>
        <p:spPr>
          <a:xfrm>
            <a:off x="0" y="6053635"/>
            <a:ext cx="1168454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/>
              <a:t>[3] </a:t>
            </a:r>
            <a:r>
              <a:rPr lang="fr-FR" sz="1600" dirty="0" err="1"/>
              <a:t>DeBERTa</a:t>
            </a:r>
            <a:r>
              <a:rPr lang="fr-FR" sz="1600" dirty="0"/>
              <a:t>: </a:t>
            </a:r>
            <a:r>
              <a:rPr lang="fr-FR" sz="1600" dirty="0" err="1"/>
              <a:t>Decoding-enhanced</a:t>
            </a:r>
            <a:r>
              <a:rPr lang="fr-FR" sz="1600" dirty="0"/>
              <a:t> BERT </a:t>
            </a:r>
            <a:r>
              <a:rPr lang="fr-FR" sz="1600" dirty="0" err="1"/>
              <a:t>with</a:t>
            </a:r>
            <a:r>
              <a:rPr lang="fr-FR" sz="1600" dirty="0"/>
              <a:t> </a:t>
            </a:r>
            <a:r>
              <a:rPr lang="fr-FR" sz="1600" dirty="0" err="1"/>
              <a:t>Disentangled</a:t>
            </a:r>
            <a:r>
              <a:rPr lang="fr-FR" sz="1600" dirty="0"/>
              <a:t> Attention, P. He et al, ICLR 2021.</a:t>
            </a:r>
          </a:p>
          <a:p>
            <a:r>
              <a:rPr lang="fr-FR" sz="1600" dirty="0"/>
              <a:t>[4] Learning </a:t>
            </a:r>
            <a:r>
              <a:rPr lang="fr-FR" sz="1600" dirty="0" err="1"/>
              <a:t>transferable</a:t>
            </a:r>
            <a:r>
              <a:rPr lang="fr-FR" sz="1600" dirty="0"/>
              <a:t> </a:t>
            </a:r>
            <a:r>
              <a:rPr lang="fr-FR" sz="1600" dirty="0" err="1"/>
              <a:t>visual</a:t>
            </a:r>
            <a:r>
              <a:rPr lang="fr-FR" sz="1600" dirty="0"/>
              <a:t> </a:t>
            </a:r>
            <a:r>
              <a:rPr lang="fr-FR" sz="1600" dirty="0" err="1"/>
              <a:t>models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</a:t>
            </a:r>
            <a:r>
              <a:rPr lang="fr-FR" sz="1600" dirty="0" err="1"/>
              <a:t>natural</a:t>
            </a:r>
            <a:r>
              <a:rPr lang="fr-FR" sz="1600" dirty="0"/>
              <a:t> </a:t>
            </a:r>
            <a:r>
              <a:rPr lang="fr-FR" sz="1600" dirty="0" err="1"/>
              <a:t>language</a:t>
            </a:r>
            <a:r>
              <a:rPr lang="fr-FR" sz="1600" dirty="0"/>
              <a:t> supervision, A. Radford et al, </a:t>
            </a:r>
            <a:r>
              <a:rPr lang="fr-FR" sz="1600" dirty="0" err="1"/>
              <a:t>arXiv</a:t>
            </a:r>
            <a:r>
              <a:rPr lang="fr-FR" sz="1600" dirty="0"/>
              <a:t> 2021.</a:t>
            </a:r>
          </a:p>
          <a:p>
            <a:r>
              <a:rPr lang="fr-FR" sz="1600" dirty="0"/>
              <a:t>[5] </a:t>
            </a:r>
            <a:r>
              <a:rPr lang="fr-FR" sz="1600" dirty="0" err="1"/>
              <a:t>Frozen</a:t>
            </a:r>
            <a:r>
              <a:rPr lang="fr-FR" sz="1600" dirty="0"/>
              <a:t> in Time: A Joint </a:t>
            </a:r>
            <a:r>
              <a:rPr lang="fr-FR" sz="1600" dirty="0" err="1"/>
              <a:t>Video</a:t>
            </a:r>
            <a:r>
              <a:rPr lang="fr-FR" sz="1600" dirty="0"/>
              <a:t> and </a:t>
            </a:r>
            <a:r>
              <a:rPr lang="fr-FR" sz="1600" dirty="0" err="1"/>
              <a:t>Text</a:t>
            </a:r>
            <a:r>
              <a:rPr lang="fr-FR" sz="1600" dirty="0"/>
              <a:t> Encoder for End-to-End </a:t>
            </a:r>
            <a:r>
              <a:rPr lang="fr-FR" sz="1600" dirty="0" err="1"/>
              <a:t>Retrieval</a:t>
            </a:r>
            <a:r>
              <a:rPr lang="fr-FR" sz="1600" dirty="0"/>
              <a:t>, M. Bain et al, ICCV 2021.</a:t>
            </a:r>
          </a:p>
          <a:p>
            <a:r>
              <a:rPr lang="fr-FR" sz="1600" dirty="0"/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9899AB5-871D-1B2F-731E-E34A0010B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586"/>
          <a:stretch/>
        </p:blipFill>
        <p:spPr>
          <a:xfrm>
            <a:off x="1249880" y="3429000"/>
            <a:ext cx="9692240" cy="231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98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000">
        <p:fade/>
      </p:transition>
    </mc:Choice>
    <mc:Fallback>
      <p:transition spd="med" advTm="27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010D61-D5A4-14FE-4BD0-11F99AE8C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Downstream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adaptation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7F7FCEF-9221-D42D-E31D-B66ACD4454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76"/>
          <a:stretch/>
        </p:blipFill>
        <p:spPr>
          <a:xfrm>
            <a:off x="1181100" y="2960370"/>
            <a:ext cx="8953500" cy="31019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F4BEA2-DBCA-00CE-4692-2416CBF81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3789839"/>
            <a:ext cx="8877300" cy="4953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C395AE0-98F6-5195-3465-2522A51EF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4935220"/>
            <a:ext cx="8001000" cy="228600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E6B99B7D-4DB2-33E3-0A96-389020993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dirty="0" err="1"/>
              <a:t>Answer</a:t>
            </a:r>
            <a:r>
              <a:rPr lang="fr-FR" sz="2000" b="1" dirty="0"/>
              <a:t> </a:t>
            </a:r>
            <a:r>
              <a:rPr lang="fr-FR" sz="2000" b="1" dirty="0" err="1"/>
              <a:t>prediction</a:t>
            </a:r>
            <a:r>
              <a:rPr lang="fr-FR" sz="2000" b="1" dirty="0"/>
              <a:t>: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map</a:t>
            </a:r>
            <a:r>
              <a:rPr lang="fr-FR" sz="2000" dirty="0"/>
              <a:t> the </a:t>
            </a:r>
            <a:r>
              <a:rPr lang="fr-FR" sz="2000" dirty="0" err="1"/>
              <a:t>masked</a:t>
            </a:r>
            <a:r>
              <a:rPr lang="fr-FR" sz="2000" dirty="0"/>
              <a:t> </a:t>
            </a:r>
            <a:r>
              <a:rPr lang="fr-FR" sz="2000" dirty="0" err="1"/>
              <a:t>token</a:t>
            </a:r>
            <a:r>
              <a:rPr lang="fr-FR" sz="2000" dirty="0"/>
              <a:t> in the </a:t>
            </a:r>
            <a:r>
              <a:rPr lang="fr-FR" sz="2000" dirty="0" err="1"/>
              <a:t>following</a:t>
            </a:r>
            <a:r>
              <a:rPr lang="fr-FR" sz="2000" dirty="0"/>
              <a:t> prompts </a:t>
            </a:r>
            <a:r>
              <a:rPr lang="fr-FR" sz="2000" dirty="0" err="1"/>
              <a:t>with</a:t>
            </a:r>
            <a:r>
              <a:rPr lang="fr-FR" sz="2000" dirty="0"/>
              <a:t> an </a:t>
            </a:r>
            <a:r>
              <a:rPr lang="fr-FR" sz="2000" b="1" dirty="0" err="1"/>
              <a:t>answer</a:t>
            </a:r>
            <a:r>
              <a:rPr lang="fr-FR" sz="2000" b="1" dirty="0"/>
              <a:t> </a:t>
            </a:r>
            <a:r>
              <a:rPr lang="fr-FR" sz="2000" b="1" dirty="0" err="1"/>
              <a:t>embedding</a:t>
            </a:r>
            <a:r>
              <a:rPr lang="fr-FR" sz="2000" b="1" dirty="0"/>
              <a:t> module </a:t>
            </a:r>
            <a:r>
              <a:rPr lang="fr-FR" sz="2000" dirty="0" err="1"/>
              <a:t>which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initialized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the </a:t>
            </a:r>
            <a:r>
              <a:rPr lang="fr-FR" sz="2000" i="1" dirty="0" err="1"/>
              <a:t>frozen</a:t>
            </a:r>
            <a:r>
              <a:rPr lang="fr-FR" sz="2000" i="1" dirty="0"/>
              <a:t> </a:t>
            </a:r>
            <a:r>
              <a:rPr lang="fr-FR" sz="2000" dirty="0" err="1"/>
              <a:t>masked</a:t>
            </a:r>
            <a:r>
              <a:rPr lang="fr-FR" sz="2000" dirty="0"/>
              <a:t> </a:t>
            </a:r>
            <a:r>
              <a:rPr lang="fr-FR" sz="2000" dirty="0" err="1"/>
              <a:t>language</a:t>
            </a:r>
            <a:r>
              <a:rPr lang="fr-FR" sz="2000" dirty="0"/>
              <a:t> modeling </a:t>
            </a:r>
            <a:r>
              <a:rPr lang="fr-FR" sz="2000" dirty="0" err="1"/>
              <a:t>head</a:t>
            </a:r>
            <a:r>
              <a:rPr lang="fr-FR" sz="2000" dirty="0"/>
              <a:t>.</a:t>
            </a:r>
          </a:p>
          <a:p>
            <a:r>
              <a:rPr lang="fr-FR" sz="2000" dirty="0"/>
              <a:t>Open-</a:t>
            </a:r>
            <a:r>
              <a:rPr lang="fr-FR" sz="2000" dirty="0" err="1"/>
              <a:t>ended</a:t>
            </a:r>
            <a:r>
              <a:rPr lang="fr-FR" sz="2000" dirty="0"/>
              <a:t> </a:t>
            </a:r>
            <a:r>
              <a:rPr lang="fr-FR" sz="2000" dirty="0" err="1"/>
              <a:t>VideoQA</a:t>
            </a:r>
            <a:r>
              <a:rPr lang="fr-FR" sz="2000" dirty="0"/>
              <a:t>:</a:t>
            </a:r>
          </a:p>
          <a:p>
            <a:endParaRPr lang="fr-FR" sz="2000" dirty="0"/>
          </a:p>
          <a:p>
            <a:r>
              <a:rPr lang="fr-FR" sz="2000" dirty="0"/>
              <a:t>Multiple-</a:t>
            </a:r>
            <a:r>
              <a:rPr lang="fr-FR" sz="2000" dirty="0" err="1"/>
              <a:t>choice</a:t>
            </a:r>
            <a:r>
              <a:rPr lang="fr-FR" sz="2000" dirty="0"/>
              <a:t> </a:t>
            </a:r>
            <a:r>
              <a:rPr lang="fr-FR" sz="2000" dirty="0" err="1"/>
              <a:t>VideoQA</a:t>
            </a:r>
            <a:r>
              <a:rPr lang="fr-FR" sz="2000" dirty="0"/>
              <a:t>: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Video-conditioned</a:t>
            </a:r>
            <a:r>
              <a:rPr lang="fr-FR" sz="2000" dirty="0"/>
              <a:t> </a:t>
            </a:r>
            <a:r>
              <a:rPr lang="fr-FR" sz="2000" dirty="0" err="1"/>
              <a:t>fill</a:t>
            </a:r>
            <a:r>
              <a:rPr lang="fr-FR" sz="2000" dirty="0"/>
              <a:t>-in-the-</a:t>
            </a:r>
            <a:r>
              <a:rPr lang="fr-FR" sz="2000" dirty="0" err="1"/>
              <a:t>blank</a:t>
            </a:r>
            <a:r>
              <a:rPr lang="fr-FR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0413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000">
        <p:fade/>
      </p:transition>
    </mc:Choice>
    <mc:Fallback>
      <p:transition spd="med" advTm="16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8931BD7-9B86-AF4E-3F0D-4464BA3F2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40" y="2862263"/>
            <a:ext cx="9296400" cy="18796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2399428-8E53-70F0-5581-0F134BC9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Ablation: </a:t>
            </a:r>
            <a:r>
              <a:rPr lang="fr-FR" dirty="0" err="1"/>
              <a:t>Modalities</a:t>
            </a:r>
            <a:endParaRPr lang="fr-FR" dirty="0"/>
          </a:p>
        </p:txBody>
      </p:sp>
      <p:sp>
        <p:nvSpPr>
          <p:cNvPr id="7" name="Demi-tour 6">
            <a:extLst>
              <a:ext uri="{FF2B5EF4-FFF2-40B4-BE49-F238E27FC236}">
                <a16:creationId xmlns:a16="http://schemas.microsoft.com/office/drawing/2014/main" id="{A69DFD3B-B94A-E291-3A53-18DDFC820956}"/>
              </a:ext>
            </a:extLst>
          </p:cNvPr>
          <p:cNvSpPr/>
          <p:nvPr/>
        </p:nvSpPr>
        <p:spPr>
          <a:xfrm rot="5400000">
            <a:off x="10278454" y="3429626"/>
            <a:ext cx="493965" cy="250911"/>
          </a:xfrm>
          <a:prstGeom prst="uturnArrow">
            <a:avLst>
              <a:gd name="adj1" fmla="val 25000"/>
              <a:gd name="adj2" fmla="val 25000"/>
              <a:gd name="adj3" fmla="val 25001"/>
              <a:gd name="adj4" fmla="val 43750"/>
              <a:gd name="adj5" fmla="val 10000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FC24FFF1-EA85-437E-0B37-48109F72C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171575"/>
          </a:xfrm>
        </p:spPr>
        <p:txBody>
          <a:bodyPr/>
          <a:lstStyle/>
          <a:p>
            <a:r>
              <a:rPr lang="fr-FR" sz="2000" dirty="0">
                <a:solidFill>
                  <a:srgbClr val="00B050"/>
                </a:solidFill>
              </a:rPr>
              <a:t>Vision </a:t>
            </a:r>
            <a:r>
              <a:rPr lang="fr-FR" sz="2000" dirty="0" err="1">
                <a:solidFill>
                  <a:srgbClr val="00B050"/>
                </a:solidFill>
              </a:rPr>
              <a:t>is</a:t>
            </a:r>
            <a:r>
              <a:rPr lang="fr-FR" sz="2000" dirty="0">
                <a:solidFill>
                  <a:srgbClr val="00B050"/>
                </a:solidFill>
              </a:rPr>
              <a:t> essential. </a:t>
            </a:r>
          </a:p>
          <a:p>
            <a:r>
              <a:rPr lang="fr-FR" sz="2000" dirty="0">
                <a:solidFill>
                  <a:srgbClr val="00B0F0"/>
                </a:solidFill>
              </a:rPr>
              <a:t>Speech </a:t>
            </a:r>
            <a:r>
              <a:rPr lang="fr-FR" sz="2000" dirty="0" err="1">
                <a:solidFill>
                  <a:srgbClr val="00B0F0"/>
                </a:solidFill>
              </a:rPr>
              <a:t>helps</a:t>
            </a:r>
            <a:r>
              <a:rPr lang="fr-FR" sz="2000" dirty="0">
                <a:solidFill>
                  <a:srgbClr val="00B0F0"/>
                </a:solidFill>
              </a:rPr>
              <a:t>.</a:t>
            </a:r>
          </a:p>
          <a:p>
            <a:endParaRPr lang="fr-FR" dirty="0"/>
          </a:p>
        </p:txBody>
      </p:sp>
      <p:sp>
        <p:nvSpPr>
          <p:cNvPr id="9" name="Demi-tour 8">
            <a:extLst>
              <a:ext uri="{FF2B5EF4-FFF2-40B4-BE49-F238E27FC236}">
                <a16:creationId xmlns:a16="http://schemas.microsoft.com/office/drawing/2014/main" id="{CA5C4ECC-25E9-E8DD-0F3F-139D9E25B3E1}"/>
              </a:ext>
            </a:extLst>
          </p:cNvPr>
          <p:cNvSpPr/>
          <p:nvPr/>
        </p:nvSpPr>
        <p:spPr>
          <a:xfrm rot="5400000">
            <a:off x="10609660" y="3676608"/>
            <a:ext cx="348050" cy="250911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50000"/>
              <a:gd name="adj5" fmla="val 10000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11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000">
        <p:fade/>
      </p:transition>
    </mc:Choice>
    <mc:Fallback>
      <p:transition spd="med" advTm="7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399428-8E53-70F0-5581-0F134BC9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Ablation: Model Training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CFA3831-2EF2-C4C0-E823-77BBE62A0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562" y="3016251"/>
            <a:ext cx="9334500" cy="1663700"/>
          </a:xfrm>
          <a:prstGeom prst="rect">
            <a:avLst/>
          </a:prstGeom>
        </p:spPr>
      </p:pic>
      <p:sp>
        <p:nvSpPr>
          <p:cNvPr id="7" name="Demi-tour 6">
            <a:extLst>
              <a:ext uri="{FF2B5EF4-FFF2-40B4-BE49-F238E27FC236}">
                <a16:creationId xmlns:a16="http://schemas.microsoft.com/office/drawing/2014/main" id="{A69DFD3B-B94A-E291-3A53-18DDFC820956}"/>
              </a:ext>
            </a:extLst>
          </p:cNvPr>
          <p:cNvSpPr/>
          <p:nvPr/>
        </p:nvSpPr>
        <p:spPr>
          <a:xfrm rot="5400000">
            <a:off x="10440424" y="3670222"/>
            <a:ext cx="291832" cy="258213"/>
          </a:xfrm>
          <a:prstGeom prst="utur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FC24FFF1-EA85-437E-0B37-48109F72C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171575"/>
          </a:xfrm>
        </p:spPr>
        <p:txBody>
          <a:bodyPr/>
          <a:lstStyle/>
          <a:p>
            <a:r>
              <a:rPr lang="fr-FR" sz="2000" dirty="0" err="1">
                <a:solidFill>
                  <a:srgbClr val="00B050"/>
                </a:solidFill>
              </a:rPr>
              <a:t>Freezing</a:t>
            </a:r>
            <a:r>
              <a:rPr lang="fr-FR" sz="2000" dirty="0">
                <a:solidFill>
                  <a:srgbClr val="00B050"/>
                </a:solidFill>
              </a:rPr>
              <a:t> the </a:t>
            </a:r>
            <a:r>
              <a:rPr lang="fr-FR" sz="2000" dirty="0" err="1">
                <a:solidFill>
                  <a:srgbClr val="00B050"/>
                </a:solidFill>
              </a:rPr>
              <a:t>pretrained</a:t>
            </a:r>
            <a:r>
              <a:rPr lang="fr-FR" sz="2000" dirty="0">
                <a:solidFill>
                  <a:srgbClr val="00B050"/>
                </a:solidFill>
              </a:rPr>
              <a:t> </a:t>
            </a:r>
            <a:r>
              <a:rPr lang="fr-FR" sz="2000" dirty="0" err="1">
                <a:solidFill>
                  <a:srgbClr val="00B050"/>
                </a:solidFill>
              </a:rPr>
              <a:t>BiLM</a:t>
            </a:r>
            <a:r>
              <a:rPr lang="fr-FR" sz="2000" dirty="0">
                <a:solidFill>
                  <a:srgbClr val="00B050"/>
                </a:solidFill>
              </a:rPr>
              <a:t> </a:t>
            </a:r>
            <a:r>
              <a:rPr lang="fr-FR" sz="2000" dirty="0" err="1">
                <a:solidFill>
                  <a:srgbClr val="00B050"/>
                </a:solidFill>
              </a:rPr>
              <a:t>considerably</a:t>
            </a:r>
            <a:r>
              <a:rPr lang="fr-FR" sz="2000" dirty="0">
                <a:solidFill>
                  <a:srgbClr val="00B050"/>
                </a:solidFill>
              </a:rPr>
              <a:t> </a:t>
            </a:r>
            <a:r>
              <a:rPr lang="fr-FR" sz="2000" dirty="0" err="1">
                <a:solidFill>
                  <a:srgbClr val="00B050"/>
                </a:solidFill>
              </a:rPr>
              <a:t>helps</a:t>
            </a:r>
            <a:r>
              <a:rPr lang="fr-FR" sz="2000" dirty="0">
                <a:solidFill>
                  <a:srgbClr val="00B050"/>
                </a:solidFill>
              </a:rPr>
              <a:t>.</a:t>
            </a:r>
          </a:p>
          <a:p>
            <a:r>
              <a:rPr lang="fr-FR" sz="2000" dirty="0" err="1">
                <a:solidFill>
                  <a:srgbClr val="00B0F0"/>
                </a:solidFill>
              </a:rPr>
              <a:t>Adapters</a:t>
            </a:r>
            <a:r>
              <a:rPr lang="fr-FR" sz="2000" dirty="0">
                <a:solidFill>
                  <a:srgbClr val="00B0F0"/>
                </a:solidFill>
              </a:rPr>
              <a:t> help.</a:t>
            </a:r>
          </a:p>
          <a:p>
            <a:endParaRPr lang="fr-FR" dirty="0"/>
          </a:p>
        </p:txBody>
      </p:sp>
      <p:sp>
        <p:nvSpPr>
          <p:cNvPr id="9" name="Demi-tour 8">
            <a:extLst>
              <a:ext uri="{FF2B5EF4-FFF2-40B4-BE49-F238E27FC236}">
                <a16:creationId xmlns:a16="http://schemas.microsoft.com/office/drawing/2014/main" id="{CA5C4ECC-25E9-E8DD-0F3F-139D9E25B3E1}"/>
              </a:ext>
            </a:extLst>
          </p:cNvPr>
          <p:cNvSpPr/>
          <p:nvPr/>
        </p:nvSpPr>
        <p:spPr>
          <a:xfrm rot="5400000">
            <a:off x="10666877" y="3857625"/>
            <a:ext cx="348050" cy="250911"/>
          </a:xfrm>
          <a:prstGeom prst="utur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75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399428-8E53-70F0-5581-0F134BC9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FrozenBiLM</a:t>
            </a:r>
            <a:r>
              <a:rPr lang="fr-FR" dirty="0"/>
              <a:t> vs </a:t>
            </a:r>
            <a:r>
              <a:rPr lang="fr-FR" dirty="0" err="1"/>
              <a:t>autoregressive</a:t>
            </a:r>
            <a:r>
              <a:rPr lang="fr-FR"/>
              <a:t> LM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AF93175-BFEB-48A3-54C1-FB6012619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079" y="2766540"/>
            <a:ext cx="9220200" cy="2108200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3FD88668-6B38-BD2A-4F48-8398B5F81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171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err="1"/>
              <a:t>Bidirectional</a:t>
            </a:r>
            <a:r>
              <a:rPr lang="fr-FR" sz="2000" dirty="0"/>
              <a:t> </a:t>
            </a:r>
            <a:r>
              <a:rPr lang="fr-FR" sz="2000" dirty="0" err="1"/>
              <a:t>models</a:t>
            </a:r>
            <a:r>
              <a:rPr lang="fr-FR" sz="2000" dirty="0"/>
              <a:t> </a:t>
            </a:r>
            <a:r>
              <a:rPr lang="fr-FR" sz="2000" dirty="0" err="1"/>
              <a:t>perform</a:t>
            </a:r>
            <a:r>
              <a:rPr lang="fr-FR" sz="2000" dirty="0"/>
              <a:t> </a:t>
            </a:r>
            <a:r>
              <a:rPr lang="fr-FR" sz="2000" dirty="0" err="1"/>
              <a:t>better</a:t>
            </a:r>
            <a:r>
              <a:rPr lang="fr-FR" sz="2000" dirty="0"/>
              <a:t>, train </a:t>
            </a:r>
            <a:r>
              <a:rPr lang="fr-FR" sz="2000" dirty="0" err="1"/>
              <a:t>faster</a:t>
            </a:r>
            <a:r>
              <a:rPr lang="fr-FR" sz="2000" dirty="0"/>
              <a:t> and </a:t>
            </a:r>
            <a:r>
              <a:rPr lang="fr-FR" sz="2000" dirty="0" err="1"/>
              <a:t>require</a:t>
            </a:r>
            <a:r>
              <a:rPr lang="fr-FR" sz="2000" dirty="0"/>
              <a:t> </a:t>
            </a:r>
            <a:r>
              <a:rPr lang="fr-FR" sz="2000" dirty="0" err="1"/>
              <a:t>less</a:t>
            </a:r>
            <a:r>
              <a:rPr lang="fr-FR" sz="2000" dirty="0"/>
              <a:t> </a:t>
            </a:r>
            <a:r>
              <a:rPr lang="fr-FR" sz="2000" dirty="0" err="1"/>
              <a:t>parameters</a:t>
            </a:r>
            <a:r>
              <a:rPr lang="fr-F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0089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6000">
        <p:fade/>
      </p:transition>
    </mc:Choice>
    <mc:Fallback>
      <p:transition spd="med" advTm="36000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944</Words>
  <Application>Microsoft Macintosh PowerPoint</Application>
  <PresentationFormat>Grand écran</PresentationFormat>
  <Paragraphs>188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Thème Office</vt:lpstr>
      <vt:lpstr>Zero-Shot Video Question Answering via Frozen Bidirectional Language Models</vt:lpstr>
      <vt:lpstr>Zero-Shot VideoQA [1]</vt:lpstr>
      <vt:lpstr>FrozenBiLM idea</vt:lpstr>
      <vt:lpstr>Multi-modal adaptation of a Frozen BiLM</vt:lpstr>
      <vt:lpstr>Training data</vt:lpstr>
      <vt:lpstr>Downstream task adaptation</vt:lpstr>
      <vt:lpstr>Ablation: Modalities</vt:lpstr>
      <vt:lpstr>Ablation: Model Training</vt:lpstr>
      <vt:lpstr>FrozenBiLM vs autoregressive LM</vt:lpstr>
      <vt:lpstr>Zero-shot quantitative results</vt:lpstr>
      <vt:lpstr>Zero-shot qualitative results (open-ended)</vt:lpstr>
      <vt:lpstr>Zero-shot qualitative results (fill-in-the-blank)</vt:lpstr>
      <vt:lpstr>Zero-shot qualitative results (multiple-choice)</vt:lpstr>
      <vt:lpstr>Fully-supervised results</vt:lpstr>
      <vt:lpstr>Few-shot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Antoine Yang</dc:creator>
  <cp:lastModifiedBy>Antoine Yang</cp:lastModifiedBy>
  <cp:revision>39</cp:revision>
  <dcterms:created xsi:type="dcterms:W3CDTF">2022-09-29T21:12:17Z</dcterms:created>
  <dcterms:modified xsi:type="dcterms:W3CDTF">2022-10-08T18:18:09Z</dcterms:modified>
</cp:coreProperties>
</file>